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82"/>
  </p:notesMasterIdLst>
  <p:handoutMasterIdLst>
    <p:handoutMasterId r:id="rId83"/>
  </p:handoutMasterIdLst>
  <p:sldIdLst>
    <p:sldId id="441" r:id="rId3"/>
    <p:sldId id="733" r:id="rId4"/>
    <p:sldId id="945" r:id="rId5"/>
    <p:sldId id="773" r:id="rId6"/>
    <p:sldId id="775" r:id="rId7"/>
    <p:sldId id="825" r:id="rId8"/>
    <p:sldId id="860" r:id="rId9"/>
    <p:sldId id="855" r:id="rId10"/>
    <p:sldId id="776" r:id="rId11"/>
    <p:sldId id="905" r:id="rId12"/>
    <p:sldId id="946" r:id="rId13"/>
    <p:sldId id="856" r:id="rId14"/>
    <p:sldId id="906" r:id="rId15"/>
    <p:sldId id="904" r:id="rId16"/>
    <p:sldId id="907" r:id="rId17"/>
    <p:sldId id="908" r:id="rId18"/>
    <p:sldId id="909" r:id="rId19"/>
    <p:sldId id="857" r:id="rId20"/>
    <p:sldId id="859" r:id="rId21"/>
    <p:sldId id="851" r:id="rId22"/>
    <p:sldId id="861" r:id="rId23"/>
    <p:sldId id="854" r:id="rId24"/>
    <p:sldId id="866" r:id="rId25"/>
    <p:sldId id="867" r:id="rId26"/>
    <p:sldId id="943" r:id="rId27"/>
    <p:sldId id="865" r:id="rId28"/>
    <p:sldId id="868" r:id="rId29"/>
    <p:sldId id="869" r:id="rId30"/>
    <p:sldId id="870" r:id="rId31"/>
    <p:sldId id="874" r:id="rId32"/>
    <p:sldId id="875" r:id="rId33"/>
    <p:sldId id="876" r:id="rId34"/>
    <p:sldId id="877" r:id="rId35"/>
    <p:sldId id="880" r:id="rId36"/>
    <p:sldId id="881" r:id="rId37"/>
    <p:sldId id="882" r:id="rId38"/>
    <p:sldId id="862" r:id="rId39"/>
    <p:sldId id="938" r:id="rId40"/>
    <p:sldId id="940" r:id="rId41"/>
    <p:sldId id="917" r:id="rId42"/>
    <p:sldId id="939" r:id="rId43"/>
    <p:sldId id="918" r:id="rId44"/>
    <p:sldId id="919" r:id="rId45"/>
    <p:sldId id="920" r:id="rId46"/>
    <p:sldId id="921" r:id="rId47"/>
    <p:sldId id="941" r:id="rId48"/>
    <p:sldId id="924" r:id="rId49"/>
    <p:sldId id="942" r:id="rId50"/>
    <p:sldId id="932" r:id="rId51"/>
    <p:sldId id="934" r:id="rId52"/>
    <p:sldId id="935" r:id="rId53"/>
    <p:sldId id="936" r:id="rId54"/>
    <p:sldId id="937" r:id="rId55"/>
    <p:sldId id="864" r:id="rId56"/>
    <p:sldId id="899" r:id="rId57"/>
    <p:sldId id="887" r:id="rId58"/>
    <p:sldId id="822" r:id="rId59"/>
    <p:sldId id="888" r:id="rId60"/>
    <p:sldId id="889" r:id="rId61"/>
    <p:sldId id="890" r:id="rId62"/>
    <p:sldId id="892" r:id="rId63"/>
    <p:sldId id="897" r:id="rId64"/>
    <p:sldId id="893" r:id="rId65"/>
    <p:sldId id="910" r:id="rId66"/>
    <p:sldId id="911" r:id="rId67"/>
    <p:sldId id="912" r:id="rId68"/>
    <p:sldId id="896" r:id="rId69"/>
    <p:sldId id="913" r:id="rId70"/>
    <p:sldId id="914" r:id="rId71"/>
    <p:sldId id="915" r:id="rId72"/>
    <p:sldId id="898" r:id="rId73"/>
    <p:sldId id="823" r:id="rId74"/>
    <p:sldId id="900" r:id="rId75"/>
    <p:sldId id="902" r:id="rId76"/>
    <p:sldId id="903" r:id="rId77"/>
    <p:sldId id="947" r:id="rId78"/>
    <p:sldId id="804" r:id="rId79"/>
    <p:sldId id="836" r:id="rId80"/>
    <p:sldId id="819" r:id="rId81"/>
  </p:sldIdLst>
  <p:sldSz cx="9144000" cy="6858000" type="screen4x3"/>
  <p:notesSz cx="7315200" cy="9601200"/>
  <p:defaultTextStyle>
    <a:defPPr>
      <a:defRPr lang="en-US"/>
    </a:defPPr>
    <a:lvl1pPr algn="l" rtl="0" fontAlgn="base">
      <a:spcBef>
        <a:spcPct val="0"/>
      </a:spcBef>
      <a:spcAft>
        <a:spcPct val="0"/>
      </a:spcAft>
      <a:defRPr sz="3400" b="1" kern="1200">
        <a:solidFill>
          <a:srgbClr val="FFFF66"/>
        </a:solidFill>
        <a:latin typeface="Trebuchet MS" pitchFamily="34" charset="0"/>
        <a:ea typeface="+mn-ea"/>
        <a:cs typeface="+mn-cs"/>
      </a:defRPr>
    </a:lvl1pPr>
    <a:lvl2pPr marL="457200" algn="l" rtl="0" fontAlgn="base">
      <a:spcBef>
        <a:spcPct val="0"/>
      </a:spcBef>
      <a:spcAft>
        <a:spcPct val="0"/>
      </a:spcAft>
      <a:defRPr sz="3400" b="1" kern="1200">
        <a:solidFill>
          <a:srgbClr val="FFFF66"/>
        </a:solidFill>
        <a:latin typeface="Trebuchet MS" pitchFamily="34" charset="0"/>
        <a:ea typeface="+mn-ea"/>
        <a:cs typeface="+mn-cs"/>
      </a:defRPr>
    </a:lvl2pPr>
    <a:lvl3pPr marL="914400" algn="l" rtl="0" fontAlgn="base">
      <a:spcBef>
        <a:spcPct val="0"/>
      </a:spcBef>
      <a:spcAft>
        <a:spcPct val="0"/>
      </a:spcAft>
      <a:defRPr sz="3400" b="1" kern="1200">
        <a:solidFill>
          <a:srgbClr val="FFFF66"/>
        </a:solidFill>
        <a:latin typeface="Trebuchet MS" pitchFamily="34" charset="0"/>
        <a:ea typeface="+mn-ea"/>
        <a:cs typeface="+mn-cs"/>
      </a:defRPr>
    </a:lvl3pPr>
    <a:lvl4pPr marL="1371600" algn="l" rtl="0" fontAlgn="base">
      <a:spcBef>
        <a:spcPct val="0"/>
      </a:spcBef>
      <a:spcAft>
        <a:spcPct val="0"/>
      </a:spcAft>
      <a:defRPr sz="3400" b="1" kern="1200">
        <a:solidFill>
          <a:srgbClr val="FFFF66"/>
        </a:solidFill>
        <a:latin typeface="Trebuchet MS" pitchFamily="34" charset="0"/>
        <a:ea typeface="+mn-ea"/>
        <a:cs typeface="+mn-cs"/>
      </a:defRPr>
    </a:lvl4pPr>
    <a:lvl5pPr marL="1828800" algn="l" rtl="0" fontAlgn="base">
      <a:spcBef>
        <a:spcPct val="0"/>
      </a:spcBef>
      <a:spcAft>
        <a:spcPct val="0"/>
      </a:spcAft>
      <a:defRPr sz="3400" b="1" kern="1200">
        <a:solidFill>
          <a:srgbClr val="FFFF66"/>
        </a:solidFill>
        <a:latin typeface="Trebuchet MS" pitchFamily="34" charset="0"/>
        <a:ea typeface="+mn-ea"/>
        <a:cs typeface="+mn-cs"/>
      </a:defRPr>
    </a:lvl5pPr>
    <a:lvl6pPr marL="2286000" algn="l" defTabSz="914400" rtl="0" eaLnBrk="1" latinLnBrk="0" hangingPunct="1">
      <a:defRPr sz="3400" b="1" kern="1200">
        <a:solidFill>
          <a:srgbClr val="FFFF66"/>
        </a:solidFill>
        <a:latin typeface="Trebuchet MS" pitchFamily="34" charset="0"/>
        <a:ea typeface="+mn-ea"/>
        <a:cs typeface="+mn-cs"/>
      </a:defRPr>
    </a:lvl6pPr>
    <a:lvl7pPr marL="2743200" algn="l" defTabSz="914400" rtl="0" eaLnBrk="1" latinLnBrk="0" hangingPunct="1">
      <a:defRPr sz="3400" b="1" kern="1200">
        <a:solidFill>
          <a:srgbClr val="FFFF66"/>
        </a:solidFill>
        <a:latin typeface="Trebuchet MS" pitchFamily="34" charset="0"/>
        <a:ea typeface="+mn-ea"/>
        <a:cs typeface="+mn-cs"/>
      </a:defRPr>
    </a:lvl7pPr>
    <a:lvl8pPr marL="3200400" algn="l" defTabSz="914400" rtl="0" eaLnBrk="1" latinLnBrk="0" hangingPunct="1">
      <a:defRPr sz="3400" b="1" kern="1200">
        <a:solidFill>
          <a:srgbClr val="FFFF66"/>
        </a:solidFill>
        <a:latin typeface="Trebuchet MS" pitchFamily="34" charset="0"/>
        <a:ea typeface="+mn-ea"/>
        <a:cs typeface="+mn-cs"/>
      </a:defRPr>
    </a:lvl8pPr>
    <a:lvl9pPr marL="3657600" algn="l" defTabSz="914400" rtl="0" eaLnBrk="1" latinLnBrk="0" hangingPunct="1">
      <a:defRPr sz="3400" b="1" kern="1200">
        <a:solidFill>
          <a:srgbClr val="FFFF66"/>
        </a:solidFill>
        <a:latin typeface="Trebuchet MS"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ster McKee" initials="L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CC"/>
    <a:srgbClr val="D2DCAA"/>
    <a:srgbClr val="000000"/>
    <a:srgbClr val="FFE901"/>
    <a:srgbClr val="EE0000"/>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3344" autoAdjust="0"/>
    <p:restoredTop sz="77539" autoAdjust="0"/>
  </p:normalViewPr>
  <p:slideViewPr>
    <p:cSldViewPr snapToGrid="0" snapToObjects="1">
      <p:cViewPr varScale="1">
        <p:scale>
          <a:sx n="54" d="100"/>
          <a:sy n="54" d="100"/>
        </p:scale>
        <p:origin x="-126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1180"/>
    </p:cViewPr>
  </p:sorterViewPr>
  <p:notesViewPr>
    <p:cSldViewPr snapToGrid="0" snapToObjects="1">
      <p:cViewPr varScale="1">
        <p:scale>
          <a:sx n="64" d="100"/>
          <a:sy n="64" d="100"/>
        </p:scale>
        <p:origin x="-2724" y="-108"/>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notesMaster" Target="notesMasters/notes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2450" name="Rectangle 2"/>
          <p:cNvSpPr>
            <a:spLocks noGrp="1" noChangeArrowheads="1"/>
          </p:cNvSpPr>
          <p:nvPr>
            <p:ph type="hdr" sz="quarter"/>
          </p:nvPr>
        </p:nvSpPr>
        <p:spPr bwMode="auto">
          <a:xfrm>
            <a:off x="0" y="0"/>
            <a:ext cx="3167063" cy="479425"/>
          </a:xfrm>
          <a:prstGeom prst="rect">
            <a:avLst/>
          </a:prstGeom>
          <a:noFill/>
          <a:ln w="9525">
            <a:noFill/>
            <a:miter lim="800000"/>
            <a:headEnd/>
            <a:tailEnd/>
          </a:ln>
        </p:spPr>
        <p:txBody>
          <a:bodyPr vert="horz" wrap="square" lIns="96703" tIns="48352" rIns="96703" bIns="48352" numCol="1" anchor="t" anchorCtr="0" compatLnSpc="1">
            <a:prstTxWarp prst="textNoShape">
              <a:avLst/>
            </a:prstTxWarp>
          </a:bodyPr>
          <a:lstStyle>
            <a:lvl1pPr defTabSz="967124">
              <a:defRPr sz="1200" b="0">
                <a:solidFill>
                  <a:schemeClr val="tx1"/>
                </a:solidFill>
                <a:latin typeface="Times New Roman" pitchFamily="18" charset="0"/>
              </a:defRPr>
            </a:lvl1pPr>
          </a:lstStyle>
          <a:p>
            <a:pPr>
              <a:defRPr/>
            </a:pPr>
            <a:endParaRPr lang="en-US"/>
          </a:p>
        </p:txBody>
      </p:sp>
      <p:sp>
        <p:nvSpPr>
          <p:cNvPr id="232451" name="Rectangle 3"/>
          <p:cNvSpPr>
            <a:spLocks noGrp="1" noChangeArrowheads="1"/>
          </p:cNvSpPr>
          <p:nvPr>
            <p:ph type="dt" sz="quarter" idx="1"/>
          </p:nvPr>
        </p:nvSpPr>
        <p:spPr bwMode="auto">
          <a:xfrm>
            <a:off x="4146550" y="0"/>
            <a:ext cx="3167063" cy="479425"/>
          </a:xfrm>
          <a:prstGeom prst="rect">
            <a:avLst/>
          </a:prstGeom>
          <a:noFill/>
          <a:ln w="9525">
            <a:noFill/>
            <a:miter lim="800000"/>
            <a:headEnd/>
            <a:tailEnd/>
          </a:ln>
        </p:spPr>
        <p:txBody>
          <a:bodyPr vert="horz" wrap="square" lIns="96703" tIns="48352" rIns="96703" bIns="48352" numCol="1" anchor="t" anchorCtr="0" compatLnSpc="1">
            <a:prstTxWarp prst="textNoShape">
              <a:avLst/>
            </a:prstTxWarp>
          </a:bodyPr>
          <a:lstStyle>
            <a:lvl1pPr algn="r" defTabSz="967124">
              <a:defRPr sz="1200" b="0">
                <a:solidFill>
                  <a:schemeClr val="tx1"/>
                </a:solidFill>
                <a:latin typeface="Times New Roman" pitchFamily="18" charset="0"/>
              </a:defRPr>
            </a:lvl1pPr>
          </a:lstStyle>
          <a:p>
            <a:pPr>
              <a:defRPr/>
            </a:pPr>
            <a:endParaRPr lang="en-US"/>
          </a:p>
        </p:txBody>
      </p:sp>
      <p:sp>
        <p:nvSpPr>
          <p:cNvPr id="232452" name="Rectangle 4"/>
          <p:cNvSpPr>
            <a:spLocks noGrp="1" noChangeArrowheads="1"/>
          </p:cNvSpPr>
          <p:nvPr>
            <p:ph type="ftr" sz="quarter" idx="2"/>
          </p:nvPr>
        </p:nvSpPr>
        <p:spPr bwMode="auto">
          <a:xfrm>
            <a:off x="0" y="9120188"/>
            <a:ext cx="3167063" cy="479425"/>
          </a:xfrm>
          <a:prstGeom prst="rect">
            <a:avLst/>
          </a:prstGeom>
          <a:noFill/>
          <a:ln w="9525">
            <a:noFill/>
            <a:miter lim="800000"/>
            <a:headEnd/>
            <a:tailEnd/>
          </a:ln>
        </p:spPr>
        <p:txBody>
          <a:bodyPr vert="horz" wrap="square" lIns="96703" tIns="48352" rIns="96703" bIns="48352" numCol="1" anchor="b" anchorCtr="0" compatLnSpc="1">
            <a:prstTxWarp prst="textNoShape">
              <a:avLst/>
            </a:prstTxWarp>
          </a:bodyPr>
          <a:lstStyle>
            <a:lvl1pPr defTabSz="967124">
              <a:defRPr sz="1200" b="0">
                <a:solidFill>
                  <a:schemeClr val="tx1"/>
                </a:solidFill>
                <a:latin typeface="Times New Roman" pitchFamily="18" charset="0"/>
              </a:defRPr>
            </a:lvl1pPr>
          </a:lstStyle>
          <a:p>
            <a:pPr>
              <a:defRPr/>
            </a:pPr>
            <a:endParaRPr lang="en-US"/>
          </a:p>
        </p:txBody>
      </p:sp>
      <p:sp>
        <p:nvSpPr>
          <p:cNvPr id="232453" name="Rectangle 5"/>
          <p:cNvSpPr>
            <a:spLocks noGrp="1" noChangeArrowheads="1"/>
          </p:cNvSpPr>
          <p:nvPr>
            <p:ph type="sldNum" sz="quarter" idx="3"/>
          </p:nvPr>
        </p:nvSpPr>
        <p:spPr bwMode="auto">
          <a:xfrm>
            <a:off x="4146550" y="9120188"/>
            <a:ext cx="3167063" cy="479425"/>
          </a:xfrm>
          <a:prstGeom prst="rect">
            <a:avLst/>
          </a:prstGeom>
          <a:noFill/>
          <a:ln w="9525">
            <a:noFill/>
            <a:miter lim="800000"/>
            <a:headEnd/>
            <a:tailEnd/>
          </a:ln>
        </p:spPr>
        <p:txBody>
          <a:bodyPr vert="horz" wrap="square" lIns="96703" tIns="48352" rIns="96703" bIns="48352" numCol="1" anchor="b" anchorCtr="0" compatLnSpc="1">
            <a:prstTxWarp prst="textNoShape">
              <a:avLst/>
            </a:prstTxWarp>
          </a:bodyPr>
          <a:lstStyle>
            <a:lvl1pPr algn="r" defTabSz="967124">
              <a:defRPr sz="1200" b="0">
                <a:solidFill>
                  <a:schemeClr val="tx1"/>
                </a:solidFill>
                <a:latin typeface="Times New Roman" pitchFamily="18" charset="0"/>
              </a:defRPr>
            </a:lvl1pPr>
          </a:lstStyle>
          <a:p>
            <a:pPr>
              <a:defRPr/>
            </a:pPr>
            <a:fld id="{04A1CA02-D70B-473D-BB8F-C4EC3468D6CA}" type="slidenum">
              <a:rPr lang="en-US"/>
              <a:pPr>
                <a:defRPr/>
              </a:pPr>
              <a:t>‹#›</a:t>
            </a:fld>
            <a:endParaRPr lang="en-US"/>
          </a:p>
        </p:txBody>
      </p:sp>
    </p:spTree>
    <p:extLst>
      <p:ext uri="{BB962C8B-B14F-4D97-AF65-F5344CB8AC3E}">
        <p14:creationId xmlns:p14="http://schemas.microsoft.com/office/powerpoint/2010/main" val="1451018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3167063" cy="479425"/>
          </a:xfrm>
          <a:prstGeom prst="rect">
            <a:avLst/>
          </a:prstGeom>
          <a:noFill/>
          <a:ln w="9525">
            <a:noFill/>
            <a:miter lim="800000"/>
            <a:headEnd/>
            <a:tailEnd/>
          </a:ln>
        </p:spPr>
        <p:txBody>
          <a:bodyPr vert="horz" wrap="square" lIns="96703" tIns="48352" rIns="96703" bIns="48352" numCol="1" anchor="t" anchorCtr="0" compatLnSpc="1">
            <a:prstTxWarp prst="textNoShape">
              <a:avLst/>
            </a:prstTxWarp>
          </a:bodyPr>
          <a:lstStyle>
            <a:lvl1pPr defTabSz="967124">
              <a:defRPr sz="1200" b="0">
                <a:solidFill>
                  <a:schemeClr val="tx1"/>
                </a:solidFill>
                <a:latin typeface="Times New Roman" pitchFamily="18" charset="0"/>
              </a:defRPr>
            </a:lvl1pPr>
          </a:lstStyle>
          <a:p>
            <a:pPr>
              <a:defRPr/>
            </a:pPr>
            <a:endParaRPr lang="en-US"/>
          </a:p>
        </p:txBody>
      </p:sp>
      <p:sp>
        <p:nvSpPr>
          <p:cNvPr id="100355" name="Rectangle 3"/>
          <p:cNvSpPr>
            <a:spLocks noGrp="1" noChangeArrowheads="1"/>
          </p:cNvSpPr>
          <p:nvPr>
            <p:ph type="dt" idx="1"/>
          </p:nvPr>
        </p:nvSpPr>
        <p:spPr bwMode="auto">
          <a:xfrm>
            <a:off x="4148138" y="0"/>
            <a:ext cx="3167062" cy="479425"/>
          </a:xfrm>
          <a:prstGeom prst="rect">
            <a:avLst/>
          </a:prstGeom>
          <a:noFill/>
          <a:ln w="9525">
            <a:noFill/>
            <a:miter lim="800000"/>
            <a:headEnd/>
            <a:tailEnd/>
          </a:ln>
        </p:spPr>
        <p:txBody>
          <a:bodyPr vert="horz" wrap="square" lIns="96703" tIns="48352" rIns="96703" bIns="48352" numCol="1" anchor="t" anchorCtr="0" compatLnSpc="1">
            <a:prstTxWarp prst="textNoShape">
              <a:avLst/>
            </a:prstTxWarp>
          </a:bodyPr>
          <a:lstStyle>
            <a:lvl1pPr algn="r" defTabSz="967124">
              <a:defRPr sz="1200" b="0">
                <a:solidFill>
                  <a:schemeClr val="tx1"/>
                </a:solidFill>
                <a:latin typeface="Times New Roman" pitchFamily="18" charset="0"/>
              </a:defRPr>
            </a:lvl1pPr>
          </a:lstStyle>
          <a:p>
            <a:pPr>
              <a:defRPr/>
            </a:pPr>
            <a:endParaRPr lang="en-US"/>
          </a:p>
        </p:txBody>
      </p:sp>
      <p:sp>
        <p:nvSpPr>
          <p:cNvPr id="81924" name="Rectangle 4"/>
          <p:cNvSpPr>
            <a:spLocks noGrp="1" noRot="1" noChangeAspect="1" noChangeArrowheads="1" noTextEdit="1"/>
          </p:cNvSpPr>
          <p:nvPr>
            <p:ph type="sldImg" idx="2"/>
          </p:nvPr>
        </p:nvSpPr>
        <p:spPr bwMode="auto">
          <a:xfrm>
            <a:off x="1257300" y="719138"/>
            <a:ext cx="4802188" cy="36020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7" name="Rectangle 5"/>
          <p:cNvSpPr>
            <a:spLocks noGrp="1" noChangeArrowheads="1"/>
          </p:cNvSpPr>
          <p:nvPr>
            <p:ph type="body" sz="quarter" idx="3"/>
          </p:nvPr>
        </p:nvSpPr>
        <p:spPr bwMode="auto">
          <a:xfrm>
            <a:off x="974725" y="4560888"/>
            <a:ext cx="5365750" cy="4321175"/>
          </a:xfrm>
          <a:prstGeom prst="rect">
            <a:avLst/>
          </a:prstGeom>
          <a:noFill/>
          <a:ln w="9525">
            <a:noFill/>
            <a:miter lim="800000"/>
            <a:headEnd/>
            <a:tailEnd/>
          </a:ln>
        </p:spPr>
        <p:txBody>
          <a:bodyPr vert="horz" wrap="square" lIns="96703" tIns="48352" rIns="96703" bIns="4835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0358" name="Rectangle 6"/>
          <p:cNvSpPr>
            <a:spLocks noGrp="1" noChangeArrowheads="1"/>
          </p:cNvSpPr>
          <p:nvPr>
            <p:ph type="ftr" sz="quarter" idx="4"/>
          </p:nvPr>
        </p:nvSpPr>
        <p:spPr bwMode="auto">
          <a:xfrm>
            <a:off x="0" y="9121775"/>
            <a:ext cx="3167063" cy="479425"/>
          </a:xfrm>
          <a:prstGeom prst="rect">
            <a:avLst/>
          </a:prstGeom>
          <a:noFill/>
          <a:ln w="9525">
            <a:noFill/>
            <a:miter lim="800000"/>
            <a:headEnd/>
            <a:tailEnd/>
          </a:ln>
        </p:spPr>
        <p:txBody>
          <a:bodyPr vert="horz" wrap="square" lIns="96703" tIns="48352" rIns="96703" bIns="48352" numCol="1" anchor="b" anchorCtr="0" compatLnSpc="1">
            <a:prstTxWarp prst="textNoShape">
              <a:avLst/>
            </a:prstTxWarp>
          </a:bodyPr>
          <a:lstStyle>
            <a:lvl1pPr defTabSz="967124">
              <a:defRPr sz="1200" b="0">
                <a:solidFill>
                  <a:schemeClr val="tx1"/>
                </a:solidFill>
                <a:latin typeface="Times New Roman" pitchFamily="18" charset="0"/>
              </a:defRPr>
            </a:lvl1pPr>
          </a:lstStyle>
          <a:p>
            <a:pPr>
              <a:defRPr/>
            </a:pPr>
            <a:endParaRPr lang="en-US"/>
          </a:p>
        </p:txBody>
      </p:sp>
      <p:sp>
        <p:nvSpPr>
          <p:cNvPr id="100359" name="Rectangle 7"/>
          <p:cNvSpPr>
            <a:spLocks noGrp="1" noChangeArrowheads="1"/>
          </p:cNvSpPr>
          <p:nvPr>
            <p:ph type="sldNum" sz="quarter" idx="5"/>
          </p:nvPr>
        </p:nvSpPr>
        <p:spPr bwMode="auto">
          <a:xfrm>
            <a:off x="4148138" y="9121775"/>
            <a:ext cx="3167062" cy="479425"/>
          </a:xfrm>
          <a:prstGeom prst="rect">
            <a:avLst/>
          </a:prstGeom>
          <a:noFill/>
          <a:ln w="9525">
            <a:noFill/>
            <a:miter lim="800000"/>
            <a:headEnd/>
            <a:tailEnd/>
          </a:ln>
        </p:spPr>
        <p:txBody>
          <a:bodyPr vert="horz" wrap="square" lIns="96703" tIns="48352" rIns="96703" bIns="48352" numCol="1" anchor="b" anchorCtr="0" compatLnSpc="1">
            <a:prstTxWarp prst="textNoShape">
              <a:avLst/>
            </a:prstTxWarp>
          </a:bodyPr>
          <a:lstStyle>
            <a:lvl1pPr algn="r" defTabSz="967124">
              <a:defRPr sz="1200" b="0">
                <a:solidFill>
                  <a:schemeClr val="tx1"/>
                </a:solidFill>
                <a:latin typeface="Times New Roman" pitchFamily="18" charset="0"/>
              </a:defRPr>
            </a:lvl1pPr>
          </a:lstStyle>
          <a:p>
            <a:pPr>
              <a:defRPr/>
            </a:pPr>
            <a:fld id="{34073F38-2F6B-4D60-BEFF-FF7C181A59A1}" type="slidenum">
              <a:rPr lang="en-US"/>
              <a:pPr>
                <a:defRPr/>
              </a:pPr>
              <a:t>‹#›</a:t>
            </a:fld>
            <a:endParaRPr lang="en-US"/>
          </a:p>
        </p:txBody>
      </p:sp>
    </p:spTree>
    <p:extLst>
      <p:ext uri="{BB962C8B-B14F-4D97-AF65-F5344CB8AC3E}">
        <p14:creationId xmlns:p14="http://schemas.microsoft.com/office/powerpoint/2010/main" val="8297763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RIK__--Take some time to summarize  how the SF Bay effort is organized—the main player within the STRTAG is SF RWQCB, but STRTAG will be looking on to ensure consistency with statewide effort.  Give Naomi a couple minutes to make remarks if she’d like. </a:t>
            </a:r>
          </a:p>
          <a:p>
            <a:endParaRPr lang="en-US" smtClean="0"/>
          </a:p>
          <a:p>
            <a:r>
              <a:rPr lang="en-US" smtClean="0"/>
              <a:t>The SF Bay SAG will be lead by Brock Bernstein as the facilitator and spokesperson of the group.</a:t>
            </a:r>
          </a:p>
          <a:p>
            <a:endParaRPr lang="en-US" smtClean="0"/>
          </a:p>
          <a:p>
            <a:r>
              <a:rPr lang="en-US" smtClean="0"/>
              <a:t>The SF Technical Team will be lead by SFEI, with SCCWRP participating to ensure technical consistency. </a:t>
            </a:r>
          </a:p>
          <a:p>
            <a:endParaRPr lang="en-US" smtClean="0"/>
          </a:p>
          <a:p>
            <a:r>
              <a:rPr lang="en-US" smtClean="0"/>
              <a:t>The Science Advisory Board will provide peer review of the SF Bay Tech Team’s effort. </a:t>
            </a:r>
          </a:p>
          <a:p>
            <a:endParaRPr lang="en-US" smtClean="0"/>
          </a:p>
          <a:p>
            <a:endParaRPr lang="en-US" smtClean="0"/>
          </a:p>
          <a:p>
            <a:endParaRPr 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D1A7FD45-F2FA-4F01-9572-18BAEA383E81}" type="slidenum">
              <a:rPr lang="en-US" sz="1200" b="0" smtClean="0">
                <a:solidFill>
                  <a:schemeClr val="tx1"/>
                </a:solidFill>
                <a:latin typeface="Times New Roman" pitchFamily="18" charset="0"/>
              </a:rPr>
              <a:pPr eaLnBrk="1" hangingPunct="1"/>
              <a:t>10</a:t>
            </a:fld>
            <a:endParaRPr lang="en-US" sz="1200" b="0" smtClean="0">
              <a:solidFill>
                <a:schemeClr val="tx1"/>
              </a:solidFill>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A675273E-F6E3-4E12-83C7-A53CB6220F3E}" type="slidenum">
              <a:rPr lang="en-US" sz="1200" b="0" smtClean="0">
                <a:solidFill>
                  <a:schemeClr val="tx1"/>
                </a:solidFill>
                <a:latin typeface="Times New Roman" pitchFamily="18" charset="0"/>
              </a:rPr>
              <a:pPr eaLnBrk="1" hangingPunct="1"/>
              <a:t>11</a:t>
            </a:fld>
            <a:endParaRPr lang="en-US" sz="1200" b="0" smtClean="0">
              <a:solidFill>
                <a:schemeClr val="tx1"/>
              </a:solidFill>
              <a:latin typeface="Times New Roman"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RIK</a:t>
            </a:r>
          </a:p>
          <a:p>
            <a:pPr eaLnBrk="1" hangingPunct="1"/>
            <a:endParaRPr lang="en-US" smtClean="0"/>
          </a:p>
          <a:p>
            <a:pPr eaLnBrk="1" hangingPunct="1">
              <a:buFontTx/>
              <a:buChar char="•"/>
            </a:pPr>
            <a:endParaRPr lang="en-US" smtClean="0"/>
          </a:p>
          <a:p>
            <a:pPr eaLnBrk="1" hangingPunct="1"/>
            <a:endParaRPr lang="en-US" smtClean="0"/>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Steve –The Science Advisory Board will operate independently from the Technical team and will review adequecy of science and how it is used in policy. The Science Advisory Board will be composed of 3-4 nationally recognized experts. Formation of the Board will occur in the springtime, timed with delivery of technical products to review. </a:t>
            </a: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400" b="1">
                <a:solidFill>
                  <a:srgbClr val="FFFF66"/>
                </a:solidFill>
                <a:latin typeface="Trebuchet MS" pitchFamily="34" charset="0"/>
              </a:defRPr>
            </a:lvl1pPr>
            <a:lvl2pPr marL="742950" indent="-285750" defTabSz="965200" eaLnBrk="0" hangingPunct="0">
              <a:defRPr sz="3400" b="1">
                <a:solidFill>
                  <a:srgbClr val="FFFF66"/>
                </a:solidFill>
                <a:latin typeface="Trebuchet MS" pitchFamily="34" charset="0"/>
              </a:defRPr>
            </a:lvl2pPr>
            <a:lvl3pPr marL="1143000" indent="-228600" defTabSz="965200" eaLnBrk="0" hangingPunct="0">
              <a:defRPr sz="3400" b="1">
                <a:solidFill>
                  <a:srgbClr val="FFFF66"/>
                </a:solidFill>
                <a:latin typeface="Trebuchet MS" pitchFamily="34" charset="0"/>
              </a:defRPr>
            </a:lvl3pPr>
            <a:lvl4pPr marL="1600200" indent="-228600" defTabSz="965200" eaLnBrk="0" hangingPunct="0">
              <a:defRPr sz="3400" b="1">
                <a:solidFill>
                  <a:srgbClr val="FFFF66"/>
                </a:solidFill>
                <a:latin typeface="Trebuchet MS" pitchFamily="34" charset="0"/>
              </a:defRPr>
            </a:lvl4pPr>
            <a:lvl5pPr marL="2057400" indent="-228600" defTabSz="965200" eaLnBrk="0" hangingPunct="0">
              <a:defRPr sz="3400" b="1">
                <a:solidFill>
                  <a:srgbClr val="FFFF66"/>
                </a:solidFill>
                <a:latin typeface="Trebuchet MS" pitchFamily="34" charset="0"/>
              </a:defRPr>
            </a:lvl5pPr>
            <a:lvl6pPr marL="2514600" indent="-228600" defTabSz="965200" eaLnBrk="0" fontAlgn="base" hangingPunct="0">
              <a:spcBef>
                <a:spcPct val="0"/>
              </a:spcBef>
              <a:spcAft>
                <a:spcPct val="0"/>
              </a:spcAft>
              <a:defRPr sz="3400" b="1">
                <a:solidFill>
                  <a:srgbClr val="FFFF66"/>
                </a:solidFill>
                <a:latin typeface="Trebuchet MS" pitchFamily="34" charset="0"/>
              </a:defRPr>
            </a:lvl6pPr>
            <a:lvl7pPr marL="2971800" indent="-228600" defTabSz="965200" eaLnBrk="0" fontAlgn="base" hangingPunct="0">
              <a:spcBef>
                <a:spcPct val="0"/>
              </a:spcBef>
              <a:spcAft>
                <a:spcPct val="0"/>
              </a:spcAft>
              <a:defRPr sz="3400" b="1">
                <a:solidFill>
                  <a:srgbClr val="FFFF66"/>
                </a:solidFill>
                <a:latin typeface="Trebuchet MS" pitchFamily="34" charset="0"/>
              </a:defRPr>
            </a:lvl7pPr>
            <a:lvl8pPr marL="3429000" indent="-228600" defTabSz="965200" eaLnBrk="0" fontAlgn="base" hangingPunct="0">
              <a:spcBef>
                <a:spcPct val="0"/>
              </a:spcBef>
              <a:spcAft>
                <a:spcPct val="0"/>
              </a:spcAft>
              <a:defRPr sz="3400" b="1">
                <a:solidFill>
                  <a:srgbClr val="FFFF66"/>
                </a:solidFill>
                <a:latin typeface="Trebuchet MS" pitchFamily="34" charset="0"/>
              </a:defRPr>
            </a:lvl8pPr>
            <a:lvl9pPr marL="3886200" indent="-228600" defTabSz="965200" eaLnBrk="0" fontAlgn="base" hangingPunct="0">
              <a:spcBef>
                <a:spcPct val="0"/>
              </a:spcBef>
              <a:spcAft>
                <a:spcPct val="0"/>
              </a:spcAft>
              <a:defRPr sz="3400" b="1">
                <a:solidFill>
                  <a:srgbClr val="FFFF66"/>
                </a:solidFill>
                <a:latin typeface="Trebuchet MS" pitchFamily="34" charset="0"/>
              </a:defRPr>
            </a:lvl9pPr>
          </a:lstStyle>
          <a:p>
            <a:pPr eaLnBrk="1" hangingPunct="1"/>
            <a:fld id="{68EF09DE-9303-436D-9F92-A46CB43970A3}" type="slidenum">
              <a:rPr lang="en-US" sz="1200" b="0" smtClean="0">
                <a:solidFill>
                  <a:schemeClr val="tx1"/>
                </a:solidFill>
                <a:latin typeface="Times New Roman" pitchFamily="18" charset="0"/>
              </a:rPr>
              <a:pPr eaLnBrk="1" hangingPunct="1"/>
              <a:t>12</a:t>
            </a:fld>
            <a:endParaRPr lang="en-US" sz="1200" b="0" smtClean="0">
              <a:solidFill>
                <a:schemeClr val="tx1"/>
              </a:solidFill>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Steve –The Science Advisory Board will operate independently from the Technical team and will review adequecy of science and how it is used in policy. The Science Advisory Board will be composed of 3-4 nationally recognized experts. Formation of the Board will occur in the springtime, timed with delivery of technical products to review. </a:t>
            </a: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400" b="1">
                <a:solidFill>
                  <a:srgbClr val="FFFF66"/>
                </a:solidFill>
                <a:latin typeface="Trebuchet MS" pitchFamily="34" charset="0"/>
              </a:defRPr>
            </a:lvl1pPr>
            <a:lvl2pPr marL="742950" indent="-285750" defTabSz="965200" eaLnBrk="0" hangingPunct="0">
              <a:defRPr sz="3400" b="1">
                <a:solidFill>
                  <a:srgbClr val="FFFF66"/>
                </a:solidFill>
                <a:latin typeface="Trebuchet MS" pitchFamily="34" charset="0"/>
              </a:defRPr>
            </a:lvl2pPr>
            <a:lvl3pPr marL="1143000" indent="-228600" defTabSz="965200" eaLnBrk="0" hangingPunct="0">
              <a:defRPr sz="3400" b="1">
                <a:solidFill>
                  <a:srgbClr val="FFFF66"/>
                </a:solidFill>
                <a:latin typeface="Trebuchet MS" pitchFamily="34" charset="0"/>
              </a:defRPr>
            </a:lvl3pPr>
            <a:lvl4pPr marL="1600200" indent="-228600" defTabSz="965200" eaLnBrk="0" hangingPunct="0">
              <a:defRPr sz="3400" b="1">
                <a:solidFill>
                  <a:srgbClr val="FFFF66"/>
                </a:solidFill>
                <a:latin typeface="Trebuchet MS" pitchFamily="34" charset="0"/>
              </a:defRPr>
            </a:lvl4pPr>
            <a:lvl5pPr marL="2057400" indent="-228600" defTabSz="965200" eaLnBrk="0" hangingPunct="0">
              <a:defRPr sz="3400" b="1">
                <a:solidFill>
                  <a:srgbClr val="FFFF66"/>
                </a:solidFill>
                <a:latin typeface="Trebuchet MS" pitchFamily="34" charset="0"/>
              </a:defRPr>
            </a:lvl5pPr>
            <a:lvl6pPr marL="2514600" indent="-228600" defTabSz="965200" eaLnBrk="0" fontAlgn="base" hangingPunct="0">
              <a:spcBef>
                <a:spcPct val="0"/>
              </a:spcBef>
              <a:spcAft>
                <a:spcPct val="0"/>
              </a:spcAft>
              <a:defRPr sz="3400" b="1">
                <a:solidFill>
                  <a:srgbClr val="FFFF66"/>
                </a:solidFill>
                <a:latin typeface="Trebuchet MS" pitchFamily="34" charset="0"/>
              </a:defRPr>
            </a:lvl6pPr>
            <a:lvl7pPr marL="2971800" indent="-228600" defTabSz="965200" eaLnBrk="0" fontAlgn="base" hangingPunct="0">
              <a:spcBef>
                <a:spcPct val="0"/>
              </a:spcBef>
              <a:spcAft>
                <a:spcPct val="0"/>
              </a:spcAft>
              <a:defRPr sz="3400" b="1">
                <a:solidFill>
                  <a:srgbClr val="FFFF66"/>
                </a:solidFill>
                <a:latin typeface="Trebuchet MS" pitchFamily="34" charset="0"/>
              </a:defRPr>
            </a:lvl7pPr>
            <a:lvl8pPr marL="3429000" indent="-228600" defTabSz="965200" eaLnBrk="0" fontAlgn="base" hangingPunct="0">
              <a:spcBef>
                <a:spcPct val="0"/>
              </a:spcBef>
              <a:spcAft>
                <a:spcPct val="0"/>
              </a:spcAft>
              <a:defRPr sz="3400" b="1">
                <a:solidFill>
                  <a:srgbClr val="FFFF66"/>
                </a:solidFill>
                <a:latin typeface="Trebuchet MS" pitchFamily="34" charset="0"/>
              </a:defRPr>
            </a:lvl8pPr>
            <a:lvl9pPr marL="3886200" indent="-228600" defTabSz="965200" eaLnBrk="0" fontAlgn="base" hangingPunct="0">
              <a:spcBef>
                <a:spcPct val="0"/>
              </a:spcBef>
              <a:spcAft>
                <a:spcPct val="0"/>
              </a:spcAft>
              <a:defRPr sz="3400" b="1">
                <a:solidFill>
                  <a:srgbClr val="FFFF66"/>
                </a:solidFill>
                <a:latin typeface="Trebuchet MS" pitchFamily="34" charset="0"/>
              </a:defRPr>
            </a:lvl9pPr>
          </a:lstStyle>
          <a:p>
            <a:pPr eaLnBrk="1" hangingPunct="1"/>
            <a:fld id="{D45FC577-BA66-4FC2-9E43-6111148BFA09}" type="slidenum">
              <a:rPr lang="en-US" sz="1200" b="0" smtClean="0">
                <a:solidFill>
                  <a:schemeClr val="tx1"/>
                </a:solidFill>
                <a:latin typeface="Times New Roman" pitchFamily="18" charset="0"/>
              </a:rPr>
              <a:pPr eaLnBrk="1" hangingPunct="1"/>
              <a:t>13</a:t>
            </a:fld>
            <a:endParaRPr lang="en-US" sz="1200" b="0" smtClean="0">
              <a:solidFill>
                <a:schemeClr val="tx1"/>
              </a:solidFill>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Steve –The Science Advisory Board will operate independently from the Technical team and will review adequecy of science and how it is used in policy. The Science Advisory Board will be composed of 3-4 nationally recognized experts. Formation of the Board will occur in the springtime, timed with delivery of technical products to review. </a:t>
            </a: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400" b="1">
                <a:solidFill>
                  <a:srgbClr val="FFFF66"/>
                </a:solidFill>
                <a:latin typeface="Trebuchet MS" pitchFamily="34" charset="0"/>
              </a:defRPr>
            </a:lvl1pPr>
            <a:lvl2pPr marL="742950" indent="-285750" defTabSz="965200" eaLnBrk="0" hangingPunct="0">
              <a:defRPr sz="3400" b="1">
                <a:solidFill>
                  <a:srgbClr val="FFFF66"/>
                </a:solidFill>
                <a:latin typeface="Trebuchet MS" pitchFamily="34" charset="0"/>
              </a:defRPr>
            </a:lvl2pPr>
            <a:lvl3pPr marL="1143000" indent="-228600" defTabSz="965200" eaLnBrk="0" hangingPunct="0">
              <a:defRPr sz="3400" b="1">
                <a:solidFill>
                  <a:srgbClr val="FFFF66"/>
                </a:solidFill>
                <a:latin typeface="Trebuchet MS" pitchFamily="34" charset="0"/>
              </a:defRPr>
            </a:lvl3pPr>
            <a:lvl4pPr marL="1600200" indent="-228600" defTabSz="965200" eaLnBrk="0" hangingPunct="0">
              <a:defRPr sz="3400" b="1">
                <a:solidFill>
                  <a:srgbClr val="FFFF66"/>
                </a:solidFill>
                <a:latin typeface="Trebuchet MS" pitchFamily="34" charset="0"/>
              </a:defRPr>
            </a:lvl4pPr>
            <a:lvl5pPr marL="2057400" indent="-228600" defTabSz="965200" eaLnBrk="0" hangingPunct="0">
              <a:defRPr sz="3400" b="1">
                <a:solidFill>
                  <a:srgbClr val="FFFF66"/>
                </a:solidFill>
                <a:latin typeface="Trebuchet MS" pitchFamily="34" charset="0"/>
              </a:defRPr>
            </a:lvl5pPr>
            <a:lvl6pPr marL="2514600" indent="-228600" defTabSz="965200" eaLnBrk="0" fontAlgn="base" hangingPunct="0">
              <a:spcBef>
                <a:spcPct val="0"/>
              </a:spcBef>
              <a:spcAft>
                <a:spcPct val="0"/>
              </a:spcAft>
              <a:defRPr sz="3400" b="1">
                <a:solidFill>
                  <a:srgbClr val="FFFF66"/>
                </a:solidFill>
                <a:latin typeface="Trebuchet MS" pitchFamily="34" charset="0"/>
              </a:defRPr>
            </a:lvl6pPr>
            <a:lvl7pPr marL="2971800" indent="-228600" defTabSz="965200" eaLnBrk="0" fontAlgn="base" hangingPunct="0">
              <a:spcBef>
                <a:spcPct val="0"/>
              </a:spcBef>
              <a:spcAft>
                <a:spcPct val="0"/>
              </a:spcAft>
              <a:defRPr sz="3400" b="1">
                <a:solidFill>
                  <a:srgbClr val="FFFF66"/>
                </a:solidFill>
                <a:latin typeface="Trebuchet MS" pitchFamily="34" charset="0"/>
              </a:defRPr>
            </a:lvl7pPr>
            <a:lvl8pPr marL="3429000" indent="-228600" defTabSz="965200" eaLnBrk="0" fontAlgn="base" hangingPunct="0">
              <a:spcBef>
                <a:spcPct val="0"/>
              </a:spcBef>
              <a:spcAft>
                <a:spcPct val="0"/>
              </a:spcAft>
              <a:defRPr sz="3400" b="1">
                <a:solidFill>
                  <a:srgbClr val="FFFF66"/>
                </a:solidFill>
                <a:latin typeface="Trebuchet MS" pitchFamily="34" charset="0"/>
              </a:defRPr>
            </a:lvl8pPr>
            <a:lvl9pPr marL="3886200" indent="-228600" defTabSz="965200" eaLnBrk="0" fontAlgn="base" hangingPunct="0">
              <a:spcBef>
                <a:spcPct val="0"/>
              </a:spcBef>
              <a:spcAft>
                <a:spcPct val="0"/>
              </a:spcAft>
              <a:defRPr sz="3400" b="1">
                <a:solidFill>
                  <a:srgbClr val="FFFF66"/>
                </a:solidFill>
                <a:latin typeface="Trebuchet MS" pitchFamily="34" charset="0"/>
              </a:defRPr>
            </a:lvl9pPr>
          </a:lstStyle>
          <a:p>
            <a:pPr eaLnBrk="1" hangingPunct="1"/>
            <a:fld id="{7A2266B6-BCD4-42BF-9D51-4EDCEC4FB148}" type="slidenum">
              <a:rPr lang="en-US" sz="1200" b="0" smtClean="0">
                <a:solidFill>
                  <a:schemeClr val="tx1"/>
                </a:solidFill>
                <a:latin typeface="Times New Roman" pitchFamily="18" charset="0"/>
              </a:rPr>
              <a:pPr eaLnBrk="1" hangingPunct="1"/>
              <a:t>14</a:t>
            </a:fld>
            <a:endParaRPr lang="en-US" sz="1200" b="0" smtClean="0">
              <a:solidFill>
                <a:schemeClr val="tx1"/>
              </a:solidFill>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Steve –The Science Advisory Board will operate independently from the Technical team and will review adequecy of science and how it is used in policy. The Science Advisory Board will be composed of 3-4 nationally recognized experts. Formation of the Board will occur in the springtime, timed with delivery of technical products to review. </a:t>
            </a: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400" b="1">
                <a:solidFill>
                  <a:srgbClr val="FFFF66"/>
                </a:solidFill>
                <a:latin typeface="Trebuchet MS" pitchFamily="34" charset="0"/>
              </a:defRPr>
            </a:lvl1pPr>
            <a:lvl2pPr marL="742950" indent="-285750" defTabSz="965200" eaLnBrk="0" hangingPunct="0">
              <a:defRPr sz="3400" b="1">
                <a:solidFill>
                  <a:srgbClr val="FFFF66"/>
                </a:solidFill>
                <a:latin typeface="Trebuchet MS" pitchFamily="34" charset="0"/>
              </a:defRPr>
            </a:lvl2pPr>
            <a:lvl3pPr marL="1143000" indent="-228600" defTabSz="965200" eaLnBrk="0" hangingPunct="0">
              <a:defRPr sz="3400" b="1">
                <a:solidFill>
                  <a:srgbClr val="FFFF66"/>
                </a:solidFill>
                <a:latin typeface="Trebuchet MS" pitchFamily="34" charset="0"/>
              </a:defRPr>
            </a:lvl3pPr>
            <a:lvl4pPr marL="1600200" indent="-228600" defTabSz="965200" eaLnBrk="0" hangingPunct="0">
              <a:defRPr sz="3400" b="1">
                <a:solidFill>
                  <a:srgbClr val="FFFF66"/>
                </a:solidFill>
                <a:latin typeface="Trebuchet MS" pitchFamily="34" charset="0"/>
              </a:defRPr>
            </a:lvl4pPr>
            <a:lvl5pPr marL="2057400" indent="-228600" defTabSz="965200" eaLnBrk="0" hangingPunct="0">
              <a:defRPr sz="3400" b="1">
                <a:solidFill>
                  <a:srgbClr val="FFFF66"/>
                </a:solidFill>
                <a:latin typeface="Trebuchet MS" pitchFamily="34" charset="0"/>
              </a:defRPr>
            </a:lvl5pPr>
            <a:lvl6pPr marL="2514600" indent="-228600" defTabSz="965200" eaLnBrk="0" fontAlgn="base" hangingPunct="0">
              <a:spcBef>
                <a:spcPct val="0"/>
              </a:spcBef>
              <a:spcAft>
                <a:spcPct val="0"/>
              </a:spcAft>
              <a:defRPr sz="3400" b="1">
                <a:solidFill>
                  <a:srgbClr val="FFFF66"/>
                </a:solidFill>
                <a:latin typeface="Trebuchet MS" pitchFamily="34" charset="0"/>
              </a:defRPr>
            </a:lvl6pPr>
            <a:lvl7pPr marL="2971800" indent="-228600" defTabSz="965200" eaLnBrk="0" fontAlgn="base" hangingPunct="0">
              <a:spcBef>
                <a:spcPct val="0"/>
              </a:spcBef>
              <a:spcAft>
                <a:spcPct val="0"/>
              </a:spcAft>
              <a:defRPr sz="3400" b="1">
                <a:solidFill>
                  <a:srgbClr val="FFFF66"/>
                </a:solidFill>
                <a:latin typeface="Trebuchet MS" pitchFamily="34" charset="0"/>
              </a:defRPr>
            </a:lvl7pPr>
            <a:lvl8pPr marL="3429000" indent="-228600" defTabSz="965200" eaLnBrk="0" fontAlgn="base" hangingPunct="0">
              <a:spcBef>
                <a:spcPct val="0"/>
              </a:spcBef>
              <a:spcAft>
                <a:spcPct val="0"/>
              </a:spcAft>
              <a:defRPr sz="3400" b="1">
                <a:solidFill>
                  <a:srgbClr val="FFFF66"/>
                </a:solidFill>
                <a:latin typeface="Trebuchet MS" pitchFamily="34" charset="0"/>
              </a:defRPr>
            </a:lvl8pPr>
            <a:lvl9pPr marL="3886200" indent="-228600" defTabSz="965200" eaLnBrk="0" fontAlgn="base" hangingPunct="0">
              <a:spcBef>
                <a:spcPct val="0"/>
              </a:spcBef>
              <a:spcAft>
                <a:spcPct val="0"/>
              </a:spcAft>
              <a:defRPr sz="3400" b="1">
                <a:solidFill>
                  <a:srgbClr val="FFFF66"/>
                </a:solidFill>
                <a:latin typeface="Trebuchet MS" pitchFamily="34" charset="0"/>
              </a:defRPr>
            </a:lvl9pPr>
          </a:lstStyle>
          <a:p>
            <a:pPr eaLnBrk="1" hangingPunct="1"/>
            <a:fld id="{819B8DF6-A793-4F69-8CFB-0D085B26B807}" type="slidenum">
              <a:rPr lang="en-US" sz="1200" b="0" smtClean="0">
                <a:solidFill>
                  <a:schemeClr val="tx1"/>
                </a:solidFill>
                <a:latin typeface="Times New Roman" pitchFamily="18" charset="0"/>
              </a:rPr>
              <a:pPr eaLnBrk="1" hangingPunct="1"/>
              <a:t>15</a:t>
            </a:fld>
            <a:endParaRPr lang="en-US" sz="1200" b="0" smtClean="0">
              <a:solidFill>
                <a:schemeClr val="tx1"/>
              </a:solidFill>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Steve –The Science Advisory Board will operate independently from the Technical team and will review adequecy of science and how it is used in policy. The Science Advisory Board will be composed of 3-4 nationally recognized experts. Formation of the Board will occur in the springtime, timed with delivery of technical products to review. </a:t>
            </a: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400" b="1">
                <a:solidFill>
                  <a:srgbClr val="FFFF66"/>
                </a:solidFill>
                <a:latin typeface="Trebuchet MS" pitchFamily="34" charset="0"/>
              </a:defRPr>
            </a:lvl1pPr>
            <a:lvl2pPr marL="742950" indent="-285750" defTabSz="965200" eaLnBrk="0" hangingPunct="0">
              <a:defRPr sz="3400" b="1">
                <a:solidFill>
                  <a:srgbClr val="FFFF66"/>
                </a:solidFill>
                <a:latin typeface="Trebuchet MS" pitchFamily="34" charset="0"/>
              </a:defRPr>
            </a:lvl2pPr>
            <a:lvl3pPr marL="1143000" indent="-228600" defTabSz="965200" eaLnBrk="0" hangingPunct="0">
              <a:defRPr sz="3400" b="1">
                <a:solidFill>
                  <a:srgbClr val="FFFF66"/>
                </a:solidFill>
                <a:latin typeface="Trebuchet MS" pitchFamily="34" charset="0"/>
              </a:defRPr>
            </a:lvl3pPr>
            <a:lvl4pPr marL="1600200" indent="-228600" defTabSz="965200" eaLnBrk="0" hangingPunct="0">
              <a:defRPr sz="3400" b="1">
                <a:solidFill>
                  <a:srgbClr val="FFFF66"/>
                </a:solidFill>
                <a:latin typeface="Trebuchet MS" pitchFamily="34" charset="0"/>
              </a:defRPr>
            </a:lvl4pPr>
            <a:lvl5pPr marL="2057400" indent="-228600" defTabSz="965200" eaLnBrk="0" hangingPunct="0">
              <a:defRPr sz="3400" b="1">
                <a:solidFill>
                  <a:srgbClr val="FFFF66"/>
                </a:solidFill>
                <a:latin typeface="Trebuchet MS" pitchFamily="34" charset="0"/>
              </a:defRPr>
            </a:lvl5pPr>
            <a:lvl6pPr marL="2514600" indent="-228600" defTabSz="965200" eaLnBrk="0" fontAlgn="base" hangingPunct="0">
              <a:spcBef>
                <a:spcPct val="0"/>
              </a:spcBef>
              <a:spcAft>
                <a:spcPct val="0"/>
              </a:spcAft>
              <a:defRPr sz="3400" b="1">
                <a:solidFill>
                  <a:srgbClr val="FFFF66"/>
                </a:solidFill>
                <a:latin typeface="Trebuchet MS" pitchFamily="34" charset="0"/>
              </a:defRPr>
            </a:lvl6pPr>
            <a:lvl7pPr marL="2971800" indent="-228600" defTabSz="965200" eaLnBrk="0" fontAlgn="base" hangingPunct="0">
              <a:spcBef>
                <a:spcPct val="0"/>
              </a:spcBef>
              <a:spcAft>
                <a:spcPct val="0"/>
              </a:spcAft>
              <a:defRPr sz="3400" b="1">
                <a:solidFill>
                  <a:srgbClr val="FFFF66"/>
                </a:solidFill>
                <a:latin typeface="Trebuchet MS" pitchFamily="34" charset="0"/>
              </a:defRPr>
            </a:lvl7pPr>
            <a:lvl8pPr marL="3429000" indent="-228600" defTabSz="965200" eaLnBrk="0" fontAlgn="base" hangingPunct="0">
              <a:spcBef>
                <a:spcPct val="0"/>
              </a:spcBef>
              <a:spcAft>
                <a:spcPct val="0"/>
              </a:spcAft>
              <a:defRPr sz="3400" b="1">
                <a:solidFill>
                  <a:srgbClr val="FFFF66"/>
                </a:solidFill>
                <a:latin typeface="Trebuchet MS" pitchFamily="34" charset="0"/>
              </a:defRPr>
            </a:lvl8pPr>
            <a:lvl9pPr marL="3886200" indent="-228600" defTabSz="965200" eaLnBrk="0" fontAlgn="base" hangingPunct="0">
              <a:spcBef>
                <a:spcPct val="0"/>
              </a:spcBef>
              <a:spcAft>
                <a:spcPct val="0"/>
              </a:spcAft>
              <a:defRPr sz="3400" b="1">
                <a:solidFill>
                  <a:srgbClr val="FFFF66"/>
                </a:solidFill>
                <a:latin typeface="Trebuchet MS" pitchFamily="34" charset="0"/>
              </a:defRPr>
            </a:lvl9pPr>
          </a:lstStyle>
          <a:p>
            <a:pPr eaLnBrk="1" hangingPunct="1"/>
            <a:fld id="{79E87028-3189-41B5-A1AF-1A14F871E95F}" type="slidenum">
              <a:rPr lang="en-US" sz="1200" b="0" smtClean="0">
                <a:solidFill>
                  <a:schemeClr val="tx1"/>
                </a:solidFill>
                <a:latin typeface="Times New Roman" pitchFamily="18" charset="0"/>
              </a:rPr>
              <a:pPr eaLnBrk="1" hangingPunct="1"/>
              <a:t>16</a:t>
            </a:fld>
            <a:endParaRPr lang="en-US" sz="1200" b="0" smtClean="0">
              <a:solidFill>
                <a:schemeClr val="tx1"/>
              </a:solidFill>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B6CEE1A4-3728-47E1-941D-AF0138A5BB24}" type="slidenum">
              <a:rPr lang="en-US" sz="1200" b="0" smtClean="0">
                <a:solidFill>
                  <a:schemeClr val="tx1"/>
                </a:solidFill>
                <a:latin typeface="Times New Roman" pitchFamily="18" charset="0"/>
              </a:rPr>
              <a:pPr eaLnBrk="1" hangingPunct="1"/>
              <a:t>17</a:t>
            </a:fld>
            <a:endParaRPr lang="en-US" sz="1200" b="0" smtClean="0">
              <a:solidFill>
                <a:schemeClr val="tx1"/>
              </a:solidFill>
              <a:latin typeface="Times New Roman" pitchFamily="18"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RIK</a:t>
            </a:r>
          </a:p>
          <a:p>
            <a:pPr eaLnBrk="1" hangingPunct="1"/>
            <a:endParaRPr lang="en-US" smtClean="0"/>
          </a:p>
          <a:p>
            <a:pPr eaLnBrk="1" hangingPunct="1">
              <a:buFontTx/>
              <a:buChar char="•"/>
            </a:pPr>
            <a:endParaRPr lang="en-US" smtClean="0"/>
          </a:p>
          <a:p>
            <a:pPr eaLnBrk="1" hangingPunct="1"/>
            <a:endParaRPr lang="en-US" smtClean="0"/>
          </a:p>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Steve –The Science Advisory Board will operate independently from the Technical team and will review adequecy of science and how it is used in policy. The Science Advisory Board will be composed of 3-4 nationally recognized experts. Formation of the Board will occur in the springtime, timed with delivery of technical products to review. </a:t>
            </a: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400" b="1">
                <a:solidFill>
                  <a:srgbClr val="FFFF66"/>
                </a:solidFill>
                <a:latin typeface="Trebuchet MS" pitchFamily="34" charset="0"/>
              </a:defRPr>
            </a:lvl1pPr>
            <a:lvl2pPr marL="742950" indent="-285750" defTabSz="965200" eaLnBrk="0" hangingPunct="0">
              <a:defRPr sz="3400" b="1">
                <a:solidFill>
                  <a:srgbClr val="FFFF66"/>
                </a:solidFill>
                <a:latin typeface="Trebuchet MS" pitchFamily="34" charset="0"/>
              </a:defRPr>
            </a:lvl2pPr>
            <a:lvl3pPr marL="1143000" indent="-228600" defTabSz="965200" eaLnBrk="0" hangingPunct="0">
              <a:defRPr sz="3400" b="1">
                <a:solidFill>
                  <a:srgbClr val="FFFF66"/>
                </a:solidFill>
                <a:latin typeface="Trebuchet MS" pitchFamily="34" charset="0"/>
              </a:defRPr>
            </a:lvl3pPr>
            <a:lvl4pPr marL="1600200" indent="-228600" defTabSz="965200" eaLnBrk="0" hangingPunct="0">
              <a:defRPr sz="3400" b="1">
                <a:solidFill>
                  <a:srgbClr val="FFFF66"/>
                </a:solidFill>
                <a:latin typeface="Trebuchet MS" pitchFamily="34" charset="0"/>
              </a:defRPr>
            </a:lvl4pPr>
            <a:lvl5pPr marL="2057400" indent="-228600" defTabSz="965200" eaLnBrk="0" hangingPunct="0">
              <a:defRPr sz="3400" b="1">
                <a:solidFill>
                  <a:srgbClr val="FFFF66"/>
                </a:solidFill>
                <a:latin typeface="Trebuchet MS" pitchFamily="34" charset="0"/>
              </a:defRPr>
            </a:lvl5pPr>
            <a:lvl6pPr marL="2514600" indent="-228600" defTabSz="965200" eaLnBrk="0" fontAlgn="base" hangingPunct="0">
              <a:spcBef>
                <a:spcPct val="0"/>
              </a:spcBef>
              <a:spcAft>
                <a:spcPct val="0"/>
              </a:spcAft>
              <a:defRPr sz="3400" b="1">
                <a:solidFill>
                  <a:srgbClr val="FFFF66"/>
                </a:solidFill>
                <a:latin typeface="Trebuchet MS" pitchFamily="34" charset="0"/>
              </a:defRPr>
            </a:lvl6pPr>
            <a:lvl7pPr marL="2971800" indent="-228600" defTabSz="965200" eaLnBrk="0" fontAlgn="base" hangingPunct="0">
              <a:spcBef>
                <a:spcPct val="0"/>
              </a:spcBef>
              <a:spcAft>
                <a:spcPct val="0"/>
              </a:spcAft>
              <a:defRPr sz="3400" b="1">
                <a:solidFill>
                  <a:srgbClr val="FFFF66"/>
                </a:solidFill>
                <a:latin typeface="Trebuchet MS" pitchFamily="34" charset="0"/>
              </a:defRPr>
            </a:lvl7pPr>
            <a:lvl8pPr marL="3429000" indent="-228600" defTabSz="965200" eaLnBrk="0" fontAlgn="base" hangingPunct="0">
              <a:spcBef>
                <a:spcPct val="0"/>
              </a:spcBef>
              <a:spcAft>
                <a:spcPct val="0"/>
              </a:spcAft>
              <a:defRPr sz="3400" b="1">
                <a:solidFill>
                  <a:srgbClr val="FFFF66"/>
                </a:solidFill>
                <a:latin typeface="Trebuchet MS" pitchFamily="34" charset="0"/>
              </a:defRPr>
            </a:lvl8pPr>
            <a:lvl9pPr marL="3886200" indent="-228600" defTabSz="965200" eaLnBrk="0" fontAlgn="base" hangingPunct="0">
              <a:spcBef>
                <a:spcPct val="0"/>
              </a:spcBef>
              <a:spcAft>
                <a:spcPct val="0"/>
              </a:spcAft>
              <a:defRPr sz="3400" b="1">
                <a:solidFill>
                  <a:srgbClr val="FFFF66"/>
                </a:solidFill>
                <a:latin typeface="Trebuchet MS" pitchFamily="34" charset="0"/>
              </a:defRPr>
            </a:lvl9pPr>
          </a:lstStyle>
          <a:p>
            <a:pPr eaLnBrk="1" hangingPunct="1"/>
            <a:fld id="{8575B88A-35C9-4C4C-840D-D4FEA036B54A}" type="slidenum">
              <a:rPr lang="en-US" sz="1200" b="0" smtClean="0">
                <a:solidFill>
                  <a:schemeClr val="tx1"/>
                </a:solidFill>
                <a:latin typeface="Times New Roman" pitchFamily="18" charset="0"/>
              </a:rPr>
              <a:pPr eaLnBrk="1" hangingPunct="1"/>
              <a:t>18</a:t>
            </a:fld>
            <a:endParaRPr lang="en-US" sz="1200" b="0" smtClean="0">
              <a:solidFill>
                <a:schemeClr val="tx1"/>
              </a:solidFill>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mtClean="0"/>
              <a:t>One of the most take home important messages for today is that nutrient objectives are coming</a:t>
            </a:r>
          </a:p>
          <a:p>
            <a:pPr>
              <a:spcBef>
                <a:spcPct val="0"/>
              </a:spcBef>
            </a:pPr>
            <a:endParaRPr lang="en-US" smtClean="0"/>
          </a:p>
          <a:p>
            <a:pPr>
              <a:spcBef>
                <a:spcPct val="0"/>
              </a:spcBef>
            </a:pPr>
            <a:r>
              <a:rPr lang="en-US" smtClean="0"/>
              <a:t>One source of pressure is the lawsuit settlement that required that EPA develop nutrient criteria for Florida—they retracted Florida’s authority and are in the process of publishing criteria –this year freshwater, next year estuarine</a:t>
            </a:r>
          </a:p>
          <a:p>
            <a:pPr>
              <a:spcBef>
                <a:spcPct val="0"/>
              </a:spcBef>
            </a:pPr>
            <a:endParaRPr lang="en-US" smtClean="0"/>
          </a:p>
          <a:p>
            <a:pPr>
              <a:spcBef>
                <a:spcPct val="0"/>
              </a:spcBef>
            </a:pPr>
            <a:r>
              <a:rPr lang="en-US" smtClean="0"/>
              <a:t>California has actually been working nutrient objectives since 1999, they currently have draft objectives for freshwater habitats prepared for peer review and standards </a:t>
            </a:r>
          </a:p>
          <a:p>
            <a:pPr>
              <a:spcBef>
                <a:spcPct val="0"/>
              </a:spcBef>
            </a:pPr>
            <a:endParaRPr lang="en-US" smtClean="0"/>
          </a:p>
          <a:p>
            <a:pPr>
              <a:spcBef>
                <a:spcPct val="0"/>
              </a:spcBef>
            </a:pPr>
            <a:r>
              <a:rPr lang="en-US" smtClean="0"/>
              <a:t>Locally—we are also seeing that nutrient assessment are being written into Ocean permits—a good example is the hyperion permit..so you are seeing momentum on this issue within state as well as locally</a:t>
            </a: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660CAAFD-98C1-4701-9F11-5AEDB40EA3D9}" type="slidenum">
              <a:rPr lang="en-US" sz="1200" b="0" smtClean="0">
                <a:solidFill>
                  <a:schemeClr val="tx1"/>
                </a:solidFill>
                <a:latin typeface="Times New Roman" pitchFamily="18" charset="0"/>
              </a:rPr>
              <a:pPr eaLnBrk="1" hangingPunct="1"/>
              <a:t>19</a:t>
            </a:fld>
            <a:endParaRPr lang="en-US" sz="1200" b="0" smtClean="0">
              <a:solidFill>
                <a:schemeClr val="tx1"/>
              </a:solidFill>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Rik</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mtClean="0"/>
              <a:t>One of the most take home important messages for today is that nutrient objectives are coming</a:t>
            </a:r>
          </a:p>
          <a:p>
            <a:pPr>
              <a:spcBef>
                <a:spcPct val="0"/>
              </a:spcBef>
            </a:pPr>
            <a:endParaRPr lang="en-US" smtClean="0"/>
          </a:p>
          <a:p>
            <a:pPr>
              <a:spcBef>
                <a:spcPct val="0"/>
              </a:spcBef>
            </a:pPr>
            <a:r>
              <a:rPr lang="en-US" smtClean="0"/>
              <a:t>One source of pressure is the lawsuit settlement that required that EPA develop nutrient criteria for Florida—they retracted Florida’s authority and are in the process of publishing criteria –this year freshwater, next year estuarine</a:t>
            </a:r>
          </a:p>
          <a:p>
            <a:pPr>
              <a:spcBef>
                <a:spcPct val="0"/>
              </a:spcBef>
            </a:pPr>
            <a:endParaRPr lang="en-US" smtClean="0"/>
          </a:p>
          <a:p>
            <a:pPr>
              <a:spcBef>
                <a:spcPct val="0"/>
              </a:spcBef>
            </a:pPr>
            <a:r>
              <a:rPr lang="en-US" smtClean="0"/>
              <a:t>California has actually been working nutrient objectives since 1999, they currently have draft objectives for freshwater habitats prepared for peer review and standards </a:t>
            </a:r>
          </a:p>
          <a:p>
            <a:pPr>
              <a:spcBef>
                <a:spcPct val="0"/>
              </a:spcBef>
            </a:pPr>
            <a:endParaRPr lang="en-US" smtClean="0"/>
          </a:p>
          <a:p>
            <a:pPr>
              <a:spcBef>
                <a:spcPct val="0"/>
              </a:spcBef>
            </a:pPr>
            <a:r>
              <a:rPr lang="en-US" smtClean="0"/>
              <a:t>Locally—we are also seeing that nutrient assessment are being written into Ocean permits—a good example is the hyperion permit..so you are seeing momentum on this issue within state as well as locally</a:t>
            </a: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9A1687EF-72B0-4C15-B508-0FF91485C6AB}" type="slidenum">
              <a:rPr lang="en-US" sz="1200" b="0" smtClean="0">
                <a:solidFill>
                  <a:schemeClr val="tx1"/>
                </a:solidFill>
                <a:latin typeface="Times New Roman" pitchFamily="18" charset="0"/>
              </a:rPr>
              <a:pPr eaLnBrk="1" hangingPunct="1"/>
              <a:t>20</a:t>
            </a:fld>
            <a:endParaRPr lang="en-US" sz="1200" b="0" smtClean="0">
              <a:solidFill>
                <a:schemeClr val="tx1"/>
              </a:solidFill>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7EC2049C-A340-4D6D-AE2A-ADA1A150ADF9}" type="slidenum">
              <a:rPr lang="en-US" sz="1200" b="0" smtClean="0">
                <a:solidFill>
                  <a:schemeClr val="tx1"/>
                </a:solidFill>
                <a:latin typeface="Times New Roman" pitchFamily="18" charset="0"/>
              </a:rPr>
              <a:pPr eaLnBrk="1" hangingPunct="1"/>
              <a:t>21</a:t>
            </a:fld>
            <a:endParaRPr lang="en-US" sz="1200" b="0" smtClean="0">
              <a:solidFill>
                <a:schemeClr val="tx1"/>
              </a:solidFill>
              <a:latin typeface="Times New Roman" pitchFamily="18"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4523A9BA-9766-415E-9E1A-21F0268B8DCF}" type="slidenum">
              <a:rPr lang="en-US" sz="1200" b="0" smtClean="0">
                <a:solidFill>
                  <a:schemeClr val="tx1"/>
                </a:solidFill>
                <a:latin typeface="Times New Roman" pitchFamily="18" charset="0"/>
              </a:rPr>
              <a:pPr eaLnBrk="1" hangingPunct="1"/>
              <a:t>22</a:t>
            </a:fld>
            <a:endParaRPr lang="en-US" sz="1200" b="0" smtClean="0">
              <a:solidFill>
                <a:schemeClr val="tx1"/>
              </a:solidFill>
              <a:latin typeface="Times New Roman" pitchFamily="18"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Make less crowded</a:t>
            </a: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EC6989E9-49CF-4F4D-B616-F3C29EF15B8C}" type="slidenum">
              <a:rPr lang="en-US" sz="1200" b="0" smtClean="0">
                <a:solidFill>
                  <a:schemeClr val="tx1"/>
                </a:solidFill>
                <a:latin typeface="Times New Roman" pitchFamily="18" charset="0"/>
              </a:rPr>
              <a:pPr eaLnBrk="1" hangingPunct="1"/>
              <a:t>23</a:t>
            </a:fld>
            <a:endParaRPr lang="en-US" sz="1200" b="0" smtClean="0">
              <a:solidFill>
                <a:schemeClr val="tx1"/>
              </a:solidFill>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05A1A78C-DDA9-42FF-B6F9-AA35A9F7D3E2}" type="slidenum">
              <a:rPr lang="en-US" sz="1200" b="0" smtClean="0">
                <a:solidFill>
                  <a:schemeClr val="tx1"/>
                </a:solidFill>
                <a:latin typeface="Times New Roman" pitchFamily="18" charset="0"/>
              </a:rPr>
              <a:pPr eaLnBrk="1" hangingPunct="1"/>
              <a:t>24</a:t>
            </a:fld>
            <a:endParaRPr lang="en-US" sz="1200" b="0" smtClean="0">
              <a:solidFill>
                <a:schemeClr val="tx1"/>
              </a:solidFill>
              <a:latin typeface="Times New Roman" pitchFamily="18"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80A31274-8ACF-4ABA-932C-46942E3C2253}" type="slidenum">
              <a:rPr lang="en-US" sz="1200" b="0" smtClean="0">
                <a:solidFill>
                  <a:schemeClr val="tx1"/>
                </a:solidFill>
                <a:latin typeface="Times New Roman" pitchFamily="18" charset="0"/>
              </a:rPr>
              <a:pPr eaLnBrk="1" hangingPunct="1"/>
              <a:t>25</a:t>
            </a:fld>
            <a:endParaRPr lang="en-US" sz="1200" b="0" smtClean="0">
              <a:solidFill>
                <a:schemeClr val="tx1"/>
              </a:solidFill>
              <a:latin typeface="Times New Roman" pitchFamily="18"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A27AF890-46A6-4489-9E2C-5B3655FC3DC8}" type="slidenum">
              <a:rPr lang="en-US" sz="1200" b="0" smtClean="0">
                <a:solidFill>
                  <a:schemeClr val="tx1"/>
                </a:solidFill>
                <a:latin typeface="Times New Roman" pitchFamily="18" charset="0"/>
              </a:rPr>
              <a:pPr eaLnBrk="1" hangingPunct="1"/>
              <a:t>26</a:t>
            </a:fld>
            <a:endParaRPr lang="en-US" sz="1200" b="0" smtClean="0">
              <a:solidFill>
                <a:schemeClr val="tx1"/>
              </a:solidFill>
              <a:latin typeface="Times New Roman" pitchFamily="18"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Past guidance to states from EPA on nutrient criteria development was based on a percentile of the distribution of ambient nutrient concentration data</a:t>
            </a:r>
          </a:p>
          <a:p>
            <a:pPr eaLnBrk="1" hangingPunct="1"/>
            <a:endParaRPr lang="en-US" smtClean="0"/>
          </a:p>
          <a:p>
            <a:pPr eaLnBrk="1" hangingPunct="1"/>
            <a:r>
              <a:rPr lang="en-US" smtClean="0"/>
              <a:t>The problem with this is that the ambient nutrient concentrations can often be the residuals of what the aquatic plants have already taken up…so you often have a lack of correspondence between concentration, symptoms of eutrophication and effects on beneficial uses</a:t>
            </a:r>
          </a:p>
          <a:p>
            <a:pPr eaLnBrk="1" hangingPunct="1"/>
            <a:endParaRPr lang="en-US" smtClean="0"/>
          </a:p>
          <a:p>
            <a:pPr eaLnBrk="1" hangingPunct="1"/>
            <a:r>
              <a:rPr lang="en-US" smtClean="0"/>
              <a:t>As a results, many states and California have discarded this approached in favor of one that more directly relates to beneficial uses. </a:t>
            </a:r>
          </a:p>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C4BE1BAF-51A1-4CF5-A72A-1B4CA387ABC8}" type="slidenum">
              <a:rPr lang="en-US" sz="1200" b="0" smtClean="0">
                <a:solidFill>
                  <a:schemeClr val="tx1"/>
                </a:solidFill>
                <a:latin typeface="Times New Roman" pitchFamily="18" charset="0"/>
              </a:rPr>
              <a:pPr eaLnBrk="1" hangingPunct="1"/>
              <a:t>27</a:t>
            </a:fld>
            <a:endParaRPr lang="en-US" sz="1200" b="0" smtClean="0">
              <a:solidFill>
                <a:schemeClr val="tx1"/>
              </a:solidFill>
              <a:latin typeface="Times New Roman" pitchFamily="18"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These indicators are candidates only based on our evaluation of the literature.  Selected based on established ties to nutrient impairment and the practicality of their implementation.  Not all of these indicators may make the final cut.</a:t>
            </a:r>
          </a:p>
          <a:p>
            <a:pPr eaLnBrk="1" hangingPunct="1"/>
            <a:r>
              <a:rPr lang="en-US" smtClean="0"/>
              <a:t>See document for literature review.</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B7E629E5-9944-47B1-B35E-7792A991D67C}" type="slidenum">
              <a:rPr lang="en-US" sz="1200" b="0" smtClean="0">
                <a:solidFill>
                  <a:schemeClr val="tx1"/>
                </a:solidFill>
                <a:latin typeface="Times New Roman" pitchFamily="18" charset="0"/>
              </a:rPr>
              <a:pPr eaLnBrk="1" hangingPunct="1"/>
              <a:t>28</a:t>
            </a:fld>
            <a:endParaRPr lang="en-US" sz="1200" b="0" smtClean="0">
              <a:solidFill>
                <a:schemeClr val="tx1"/>
              </a:solidFill>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52C7A0B9-5539-4AFD-947E-7968591835CA}" type="slidenum">
              <a:rPr lang="en-US" sz="1200" b="0" smtClean="0">
                <a:solidFill>
                  <a:schemeClr val="tx1"/>
                </a:solidFill>
                <a:latin typeface="Times New Roman" pitchFamily="18" charset="0"/>
              </a:rPr>
              <a:pPr eaLnBrk="1" hangingPunct="1"/>
              <a:t>29</a:t>
            </a:fld>
            <a:endParaRPr lang="en-US" sz="1200" b="0" smtClean="0">
              <a:solidFill>
                <a:schemeClr val="tx1"/>
              </a:solidFill>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Rik</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75D25C13-46A7-4DCB-949F-E8B95E81B6C0}" type="slidenum">
              <a:rPr lang="en-US" sz="1200" b="0" smtClean="0">
                <a:solidFill>
                  <a:schemeClr val="tx1"/>
                </a:solidFill>
                <a:latin typeface="Times New Roman" pitchFamily="18" charset="0"/>
              </a:rPr>
              <a:pPr eaLnBrk="1" hangingPunct="1"/>
              <a:t>30</a:t>
            </a:fld>
            <a:endParaRPr lang="en-US" sz="1200" b="0" smtClean="0">
              <a:solidFill>
                <a:schemeClr val="tx1"/>
              </a:solidFill>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98FD7C0E-203F-4E7E-90DE-0E8A30E6DB3D}" type="slidenum">
              <a:rPr lang="en-US" sz="1200" b="0" smtClean="0">
                <a:solidFill>
                  <a:schemeClr val="tx1"/>
                </a:solidFill>
                <a:latin typeface="Times New Roman" pitchFamily="18" charset="0"/>
              </a:rPr>
              <a:pPr eaLnBrk="1" hangingPunct="1"/>
              <a:t>31</a:t>
            </a:fld>
            <a:endParaRPr lang="en-US" sz="1200" b="0" smtClean="0">
              <a:solidFill>
                <a:schemeClr val="tx1"/>
              </a:solidFill>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F1179B82-C36D-4103-A359-C3A36382D2CF}" type="slidenum">
              <a:rPr lang="en-US" sz="1200" b="0" smtClean="0">
                <a:solidFill>
                  <a:schemeClr val="tx1"/>
                </a:solidFill>
                <a:latin typeface="Times New Roman" pitchFamily="18" charset="0"/>
              </a:rPr>
              <a:pPr eaLnBrk="1" hangingPunct="1"/>
              <a:t>32</a:t>
            </a:fld>
            <a:endParaRPr lang="en-US" sz="1200" b="0" smtClean="0">
              <a:solidFill>
                <a:schemeClr val="tx1"/>
              </a:solidFill>
              <a:latin typeface="Times New Roman" pitchFamily="18"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5FE24E2A-5E31-488E-B1E6-3ACBFEE80EE7}" type="slidenum">
              <a:rPr lang="en-US" sz="1200" b="0" smtClean="0">
                <a:solidFill>
                  <a:schemeClr val="tx1"/>
                </a:solidFill>
                <a:latin typeface="Times New Roman" pitchFamily="18" charset="0"/>
              </a:rPr>
              <a:pPr eaLnBrk="1" hangingPunct="1"/>
              <a:t>33</a:t>
            </a:fld>
            <a:endParaRPr lang="en-US" sz="1200" b="0" smtClean="0">
              <a:solidFill>
                <a:schemeClr val="tx1"/>
              </a:solidFill>
              <a:latin typeface="Times New Roman" pitchFamily="18"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FE5E3420-8DAB-414F-9BEC-0493A7E3F05F}" type="slidenum">
              <a:rPr lang="en-US" sz="1200" b="0" smtClean="0">
                <a:solidFill>
                  <a:schemeClr val="tx1"/>
                </a:solidFill>
                <a:latin typeface="Times New Roman" pitchFamily="18" charset="0"/>
              </a:rPr>
              <a:pPr eaLnBrk="1" hangingPunct="1"/>
              <a:t>34</a:t>
            </a:fld>
            <a:endParaRPr lang="en-US" sz="1200" b="0" smtClean="0">
              <a:solidFill>
                <a:schemeClr val="tx1"/>
              </a:solidFill>
              <a:latin typeface="Times New Roman" pitchFamily="18"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A7B462B3-D3E8-41D1-8CA9-1A26CD9FA092}" type="slidenum">
              <a:rPr lang="en-US" sz="1200" b="0" smtClean="0">
                <a:solidFill>
                  <a:schemeClr val="tx1"/>
                </a:solidFill>
                <a:latin typeface="Times New Roman" pitchFamily="18" charset="0"/>
              </a:rPr>
              <a:pPr eaLnBrk="1" hangingPunct="1"/>
              <a:t>35</a:t>
            </a:fld>
            <a:endParaRPr lang="en-US" sz="1200" b="0" smtClean="0">
              <a:solidFill>
                <a:schemeClr val="tx1"/>
              </a:solidFill>
              <a:latin typeface="Times New Roman" pitchFamily="18"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4ADCA6DB-E0F0-48BE-BF59-48012D9FF22F}" type="slidenum">
              <a:rPr lang="en-US" sz="1200" b="0" smtClean="0">
                <a:solidFill>
                  <a:schemeClr val="tx1"/>
                </a:solidFill>
                <a:latin typeface="Times New Roman" pitchFamily="18" charset="0"/>
              </a:rPr>
              <a:pPr eaLnBrk="1" hangingPunct="1"/>
              <a:t>36</a:t>
            </a:fld>
            <a:endParaRPr lang="en-US" sz="1200" b="0" smtClean="0">
              <a:solidFill>
                <a:schemeClr val="tx1"/>
              </a:solidFill>
              <a:latin typeface="Times New Roman" pitchFamily="18"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7E2576B7-6F30-4D6E-A95C-913B43D1A234}" type="slidenum">
              <a:rPr lang="en-US" sz="1200" b="0" smtClean="0">
                <a:solidFill>
                  <a:schemeClr val="tx1"/>
                </a:solidFill>
                <a:latin typeface="Times New Roman" pitchFamily="18" charset="0"/>
              </a:rPr>
              <a:pPr eaLnBrk="1" hangingPunct="1"/>
              <a:t>37</a:t>
            </a:fld>
            <a:endParaRPr lang="en-US" sz="1200" b="0" smtClean="0">
              <a:solidFill>
                <a:schemeClr val="tx1"/>
              </a:solidFill>
              <a:latin typeface="Times New Roman" pitchFamily="18"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0D20B6AF-7F38-41B6-9A03-0AE8BCCB04C1}" type="slidenum">
              <a:rPr lang="en-US" sz="1200" b="0" smtClean="0">
                <a:solidFill>
                  <a:schemeClr val="tx1"/>
                </a:solidFill>
                <a:latin typeface="Times New Roman" pitchFamily="18" charset="0"/>
              </a:rPr>
              <a:pPr eaLnBrk="1" hangingPunct="1"/>
              <a:t>38</a:t>
            </a:fld>
            <a:endParaRPr lang="en-US" sz="1200" b="0" smtClean="0">
              <a:solidFill>
                <a:schemeClr val="tx1"/>
              </a:solidFill>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869B43E6-2660-4301-B1BC-4898F61F9FDD}" type="slidenum">
              <a:rPr lang="en-US" sz="1200" b="0" smtClean="0">
                <a:solidFill>
                  <a:schemeClr val="tx1"/>
                </a:solidFill>
                <a:latin typeface="Times New Roman" pitchFamily="18" charset="0"/>
              </a:rPr>
              <a:pPr eaLnBrk="1" hangingPunct="1"/>
              <a:t>39</a:t>
            </a:fld>
            <a:endParaRPr lang="en-US" sz="1200" b="0" smtClean="0">
              <a:solidFill>
                <a:schemeClr val="tx1"/>
              </a:solidFill>
              <a:latin typeface="Times New Roman" pitchFamily="18"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27E0C765-2FCE-4CF9-883B-6ABFCC1DB5EB}" type="slidenum">
              <a:rPr lang="en-US" sz="1200" b="0" smtClean="0">
                <a:solidFill>
                  <a:schemeClr val="tx1"/>
                </a:solidFill>
                <a:latin typeface="Times New Roman" pitchFamily="18" charset="0"/>
              </a:rPr>
              <a:pPr eaLnBrk="1" hangingPunct="1"/>
              <a:t>4</a:t>
            </a:fld>
            <a:endParaRPr lang="en-US" sz="1200" b="0" smtClean="0">
              <a:solidFill>
                <a:schemeClr val="tx1"/>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RIK</a:t>
            </a:r>
          </a:p>
          <a:p>
            <a:pPr eaLnBrk="1" hangingPunct="1"/>
            <a:endParaRPr lang="en-US" smtClean="0"/>
          </a:p>
          <a:p>
            <a:pPr eaLnBrk="1" hangingPunct="1">
              <a:buFontTx/>
              <a:buChar char="•"/>
            </a:pPr>
            <a:endParaRPr lang="en-US" smtClean="0"/>
          </a:p>
          <a:p>
            <a:pPr eaLnBrk="1" hangingPunct="1"/>
            <a:endParaRPr lang="en-US" smtClean="0"/>
          </a:p>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0BC7A5AA-C9A9-4633-B874-42EB13D610AF}" type="slidenum">
              <a:rPr lang="en-US" sz="1200" b="0" smtClean="0">
                <a:solidFill>
                  <a:schemeClr val="tx1"/>
                </a:solidFill>
                <a:latin typeface="Times New Roman" pitchFamily="18" charset="0"/>
              </a:rPr>
              <a:pPr eaLnBrk="1" hangingPunct="1"/>
              <a:t>40</a:t>
            </a:fld>
            <a:endParaRPr lang="en-US" sz="1200" b="0" smtClean="0">
              <a:solidFill>
                <a:schemeClr val="tx1"/>
              </a:solidFill>
              <a:latin typeface="Times New Roman" pitchFamily="18"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0F51F2CA-3A58-4D4A-9273-E3A09A5B307A}" type="slidenum">
              <a:rPr lang="en-US" sz="1200" b="0" smtClean="0">
                <a:solidFill>
                  <a:schemeClr val="tx1"/>
                </a:solidFill>
                <a:latin typeface="Times New Roman" pitchFamily="18" charset="0"/>
              </a:rPr>
              <a:pPr eaLnBrk="1" hangingPunct="1"/>
              <a:t>41</a:t>
            </a:fld>
            <a:endParaRPr lang="en-US" sz="1200" b="0" smtClean="0">
              <a:solidFill>
                <a:schemeClr val="tx1"/>
              </a:solidFill>
              <a:latin typeface="Times New Roman" pitchFamily="18"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5775541C-1E01-4CA7-9931-0D28BF0E2A61}" type="slidenum">
              <a:rPr lang="en-US" sz="1200" b="0" smtClean="0">
                <a:solidFill>
                  <a:schemeClr val="tx1"/>
                </a:solidFill>
                <a:latin typeface="Times New Roman" pitchFamily="18" charset="0"/>
              </a:rPr>
              <a:pPr eaLnBrk="1" hangingPunct="1"/>
              <a:t>42</a:t>
            </a:fld>
            <a:endParaRPr lang="en-US" sz="1200" b="0" smtClean="0">
              <a:solidFill>
                <a:schemeClr val="tx1"/>
              </a:solidFill>
              <a:latin typeface="Times New Roman" pitchFamily="18"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E9539607-5EA4-4EE9-A992-60B2524A9667}" type="slidenum">
              <a:rPr lang="en-US" sz="1200" b="0" smtClean="0">
                <a:solidFill>
                  <a:schemeClr val="tx1"/>
                </a:solidFill>
                <a:latin typeface="Times New Roman" pitchFamily="18" charset="0"/>
              </a:rPr>
              <a:pPr eaLnBrk="1" hangingPunct="1"/>
              <a:t>43</a:t>
            </a:fld>
            <a:endParaRPr lang="en-US" sz="1200" b="0" smtClean="0">
              <a:solidFill>
                <a:schemeClr val="tx1"/>
              </a:solidFill>
              <a:latin typeface="Times New Roman" pitchFamily="18"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712B7B34-5F3A-401C-9D45-9D6EE863A68A}" type="slidenum">
              <a:rPr lang="en-US" sz="1200" b="0" smtClean="0">
                <a:solidFill>
                  <a:schemeClr val="tx1"/>
                </a:solidFill>
                <a:latin typeface="Times New Roman" pitchFamily="18" charset="0"/>
              </a:rPr>
              <a:pPr eaLnBrk="1" hangingPunct="1"/>
              <a:t>44</a:t>
            </a:fld>
            <a:endParaRPr lang="en-US" sz="1200" b="0" smtClean="0">
              <a:solidFill>
                <a:schemeClr val="tx1"/>
              </a:solidFill>
              <a:latin typeface="Times New Roman" pitchFamily="18"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7BEB2D19-00A6-48F4-B5D3-2D438273124B}" type="slidenum">
              <a:rPr lang="en-US" sz="1200" b="0" smtClean="0">
                <a:solidFill>
                  <a:schemeClr val="tx1"/>
                </a:solidFill>
                <a:latin typeface="Times New Roman" pitchFamily="18" charset="0"/>
              </a:rPr>
              <a:pPr eaLnBrk="1" hangingPunct="1"/>
              <a:t>45</a:t>
            </a:fld>
            <a:endParaRPr lang="en-US" sz="1200" b="0" smtClean="0">
              <a:solidFill>
                <a:schemeClr val="tx1"/>
              </a:solidFill>
              <a:latin typeface="Times New Roman" pitchFamily="18"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7C005E09-5039-4EDA-9A27-58ECB10271C0}" type="slidenum">
              <a:rPr lang="en-US" sz="1200" b="0" smtClean="0">
                <a:solidFill>
                  <a:schemeClr val="tx1"/>
                </a:solidFill>
                <a:latin typeface="Times New Roman" pitchFamily="18" charset="0"/>
              </a:rPr>
              <a:pPr eaLnBrk="1" hangingPunct="1"/>
              <a:t>46</a:t>
            </a:fld>
            <a:endParaRPr lang="en-US" sz="1200" b="0" smtClean="0">
              <a:solidFill>
                <a:schemeClr val="tx1"/>
              </a:solidFill>
              <a:latin typeface="Times New Roman" pitchFamily="18"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00BE4E52-2042-402A-ADC2-DA32FEC9F1B7}" type="slidenum">
              <a:rPr lang="en-US" sz="1200" b="0" smtClean="0">
                <a:solidFill>
                  <a:schemeClr val="tx1"/>
                </a:solidFill>
                <a:latin typeface="Times New Roman" pitchFamily="18" charset="0"/>
              </a:rPr>
              <a:pPr eaLnBrk="1" hangingPunct="1"/>
              <a:t>47</a:t>
            </a:fld>
            <a:endParaRPr lang="en-US" sz="1200" b="0" smtClean="0">
              <a:solidFill>
                <a:schemeClr val="tx1"/>
              </a:solidFill>
              <a:latin typeface="Times New Roman" pitchFamily="18"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F8491ACA-2234-48E8-9792-14F0A626085D}" type="slidenum">
              <a:rPr lang="en-US" sz="1200" b="0" smtClean="0">
                <a:solidFill>
                  <a:schemeClr val="tx1"/>
                </a:solidFill>
                <a:latin typeface="Times New Roman" pitchFamily="18" charset="0"/>
              </a:rPr>
              <a:pPr eaLnBrk="1" hangingPunct="1"/>
              <a:t>48</a:t>
            </a:fld>
            <a:endParaRPr lang="en-US" sz="1200" b="0" smtClean="0">
              <a:solidFill>
                <a:schemeClr val="tx1"/>
              </a:solidFill>
              <a:latin typeface="Times New Roman" pitchFamily="18"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21CCE6CB-FD66-4085-A266-92E0A3A7F561}" type="slidenum">
              <a:rPr lang="en-US" sz="1200" b="0" smtClean="0">
                <a:solidFill>
                  <a:schemeClr val="tx1"/>
                </a:solidFill>
                <a:latin typeface="Times New Roman" pitchFamily="18" charset="0"/>
              </a:rPr>
              <a:pPr eaLnBrk="1" hangingPunct="1"/>
              <a:t>49</a:t>
            </a:fld>
            <a:endParaRPr lang="en-US" sz="1200" b="0" smtClean="0">
              <a:solidFill>
                <a:schemeClr val="tx1"/>
              </a:solidFill>
              <a:latin typeface="Times New Roman" pitchFamily="18"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E009EFDC-1A31-4379-AF67-A0A33704B573}" type="slidenum">
              <a:rPr lang="en-US" sz="1200" b="0" smtClean="0">
                <a:solidFill>
                  <a:schemeClr val="tx1"/>
                </a:solidFill>
                <a:latin typeface="Times New Roman" pitchFamily="18" charset="0"/>
              </a:rPr>
              <a:pPr eaLnBrk="1" hangingPunct="1"/>
              <a:t>5</a:t>
            </a:fld>
            <a:endParaRPr lang="en-US" sz="1200" b="0" smtClean="0">
              <a:solidFill>
                <a:schemeClr val="tx1"/>
              </a:solidFill>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AF80F405-FFDA-4548-9192-DEB42CADEC96}" type="slidenum">
              <a:rPr lang="en-US" sz="1200" b="0" smtClean="0">
                <a:solidFill>
                  <a:schemeClr val="tx1"/>
                </a:solidFill>
                <a:latin typeface="Times New Roman" pitchFamily="18" charset="0"/>
              </a:rPr>
              <a:pPr eaLnBrk="1" hangingPunct="1"/>
              <a:t>50</a:t>
            </a:fld>
            <a:endParaRPr lang="en-US" sz="1200" b="0" smtClean="0">
              <a:solidFill>
                <a:schemeClr val="tx1"/>
              </a:solidFill>
              <a:latin typeface="Times New Roman"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9AB9FB08-1B3B-4C80-BBEB-2CA417489EE4}" type="slidenum">
              <a:rPr lang="en-US" sz="1200" b="0" smtClean="0">
                <a:solidFill>
                  <a:schemeClr val="tx1"/>
                </a:solidFill>
                <a:latin typeface="Times New Roman" pitchFamily="18" charset="0"/>
              </a:rPr>
              <a:pPr eaLnBrk="1" hangingPunct="1"/>
              <a:t>51</a:t>
            </a:fld>
            <a:endParaRPr lang="en-US" sz="1200" b="0" smtClean="0">
              <a:solidFill>
                <a:schemeClr val="tx1"/>
              </a:solidFill>
              <a:latin typeface="Times New Roman" pitchFamily="18"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B010DC94-47BC-47A0-BD3E-5A4261ACF4A7}" type="slidenum">
              <a:rPr lang="en-US" sz="1200" b="0" smtClean="0">
                <a:solidFill>
                  <a:schemeClr val="tx1"/>
                </a:solidFill>
                <a:latin typeface="Times New Roman" pitchFamily="18" charset="0"/>
              </a:rPr>
              <a:pPr eaLnBrk="1" hangingPunct="1"/>
              <a:t>52</a:t>
            </a:fld>
            <a:endParaRPr lang="en-US" sz="1200" b="0" smtClean="0">
              <a:solidFill>
                <a:schemeClr val="tx1"/>
              </a:solidFill>
              <a:latin typeface="Times New Roman" pitchFamily="18"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693AECD7-6964-4F8B-9695-3B848B6E1B6F}" type="slidenum">
              <a:rPr lang="en-US" sz="1200" b="0" smtClean="0">
                <a:solidFill>
                  <a:schemeClr val="tx1"/>
                </a:solidFill>
                <a:latin typeface="Times New Roman" pitchFamily="18" charset="0"/>
              </a:rPr>
              <a:pPr eaLnBrk="1" hangingPunct="1"/>
              <a:t>53</a:t>
            </a:fld>
            <a:endParaRPr lang="en-US" sz="1200" b="0" smtClean="0">
              <a:solidFill>
                <a:schemeClr val="tx1"/>
              </a:solidFill>
              <a:latin typeface="Times New Roman" pitchFamily="18"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1EA79A36-4B9A-4BCB-B48E-C9D690661D9D}" type="slidenum">
              <a:rPr lang="en-US" sz="1200" b="0" smtClean="0">
                <a:solidFill>
                  <a:schemeClr val="tx1"/>
                </a:solidFill>
                <a:latin typeface="Times New Roman" pitchFamily="18" charset="0"/>
              </a:rPr>
              <a:pPr eaLnBrk="1" hangingPunct="1"/>
              <a:t>54</a:t>
            </a:fld>
            <a:endParaRPr lang="en-US" sz="1200" b="0" smtClean="0">
              <a:solidFill>
                <a:schemeClr val="tx1"/>
              </a:solidFill>
              <a:latin typeface="Times New Roman" pitchFamily="18"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E2D27590-7E7E-4F7F-9D50-605E4B35F560}" type="slidenum">
              <a:rPr lang="en-US" sz="1200" b="0" smtClean="0">
                <a:solidFill>
                  <a:schemeClr val="tx1"/>
                </a:solidFill>
                <a:latin typeface="Times New Roman" pitchFamily="18" charset="0"/>
              </a:rPr>
              <a:pPr eaLnBrk="1" hangingPunct="1"/>
              <a:t>55</a:t>
            </a:fld>
            <a:endParaRPr lang="en-US" sz="1200" b="0" smtClean="0">
              <a:solidFill>
                <a:schemeClr val="tx1"/>
              </a:solidFill>
              <a:latin typeface="Times New Roman" pitchFamily="18"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615C8644-79F7-4F30-BCFA-F645A1D0F38F}" type="slidenum">
              <a:rPr lang="en-US" sz="1200" b="0" smtClean="0">
                <a:solidFill>
                  <a:schemeClr val="tx1"/>
                </a:solidFill>
                <a:latin typeface="Times New Roman" pitchFamily="18" charset="0"/>
              </a:rPr>
              <a:pPr eaLnBrk="1" hangingPunct="1"/>
              <a:t>56</a:t>
            </a:fld>
            <a:endParaRPr lang="en-US" sz="1200" b="0" smtClean="0">
              <a:solidFill>
                <a:schemeClr val="tx1"/>
              </a:solidFill>
              <a:latin typeface="Times New Roman" pitchFamily="18"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Steve –The Science Advisory Board will operate independently from the Technical team and will review adequecy of science and how it is used in policy. The Science Advisory Board will be composed of 3-4 nationally recognized experts. Formation of the Board will occur in the springtime, timed with delivery of technical products to review. </a:t>
            </a:r>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400" b="1">
                <a:solidFill>
                  <a:srgbClr val="FFFF66"/>
                </a:solidFill>
                <a:latin typeface="Trebuchet MS" pitchFamily="34" charset="0"/>
              </a:defRPr>
            </a:lvl1pPr>
            <a:lvl2pPr marL="742950" indent="-285750" defTabSz="965200" eaLnBrk="0" hangingPunct="0">
              <a:defRPr sz="3400" b="1">
                <a:solidFill>
                  <a:srgbClr val="FFFF66"/>
                </a:solidFill>
                <a:latin typeface="Trebuchet MS" pitchFamily="34" charset="0"/>
              </a:defRPr>
            </a:lvl2pPr>
            <a:lvl3pPr marL="1143000" indent="-228600" defTabSz="965200" eaLnBrk="0" hangingPunct="0">
              <a:defRPr sz="3400" b="1">
                <a:solidFill>
                  <a:srgbClr val="FFFF66"/>
                </a:solidFill>
                <a:latin typeface="Trebuchet MS" pitchFamily="34" charset="0"/>
              </a:defRPr>
            </a:lvl3pPr>
            <a:lvl4pPr marL="1600200" indent="-228600" defTabSz="965200" eaLnBrk="0" hangingPunct="0">
              <a:defRPr sz="3400" b="1">
                <a:solidFill>
                  <a:srgbClr val="FFFF66"/>
                </a:solidFill>
                <a:latin typeface="Trebuchet MS" pitchFamily="34" charset="0"/>
              </a:defRPr>
            </a:lvl4pPr>
            <a:lvl5pPr marL="2057400" indent="-228600" defTabSz="965200" eaLnBrk="0" hangingPunct="0">
              <a:defRPr sz="3400" b="1">
                <a:solidFill>
                  <a:srgbClr val="FFFF66"/>
                </a:solidFill>
                <a:latin typeface="Trebuchet MS" pitchFamily="34" charset="0"/>
              </a:defRPr>
            </a:lvl5pPr>
            <a:lvl6pPr marL="2514600" indent="-228600" defTabSz="965200" eaLnBrk="0" fontAlgn="base" hangingPunct="0">
              <a:spcBef>
                <a:spcPct val="0"/>
              </a:spcBef>
              <a:spcAft>
                <a:spcPct val="0"/>
              </a:spcAft>
              <a:defRPr sz="3400" b="1">
                <a:solidFill>
                  <a:srgbClr val="FFFF66"/>
                </a:solidFill>
                <a:latin typeface="Trebuchet MS" pitchFamily="34" charset="0"/>
              </a:defRPr>
            </a:lvl6pPr>
            <a:lvl7pPr marL="2971800" indent="-228600" defTabSz="965200" eaLnBrk="0" fontAlgn="base" hangingPunct="0">
              <a:spcBef>
                <a:spcPct val="0"/>
              </a:spcBef>
              <a:spcAft>
                <a:spcPct val="0"/>
              </a:spcAft>
              <a:defRPr sz="3400" b="1">
                <a:solidFill>
                  <a:srgbClr val="FFFF66"/>
                </a:solidFill>
                <a:latin typeface="Trebuchet MS" pitchFamily="34" charset="0"/>
              </a:defRPr>
            </a:lvl7pPr>
            <a:lvl8pPr marL="3429000" indent="-228600" defTabSz="965200" eaLnBrk="0" fontAlgn="base" hangingPunct="0">
              <a:spcBef>
                <a:spcPct val="0"/>
              </a:spcBef>
              <a:spcAft>
                <a:spcPct val="0"/>
              </a:spcAft>
              <a:defRPr sz="3400" b="1">
                <a:solidFill>
                  <a:srgbClr val="FFFF66"/>
                </a:solidFill>
                <a:latin typeface="Trebuchet MS" pitchFamily="34" charset="0"/>
              </a:defRPr>
            </a:lvl8pPr>
            <a:lvl9pPr marL="3886200" indent="-228600" defTabSz="965200" eaLnBrk="0" fontAlgn="base" hangingPunct="0">
              <a:spcBef>
                <a:spcPct val="0"/>
              </a:spcBef>
              <a:spcAft>
                <a:spcPct val="0"/>
              </a:spcAft>
              <a:defRPr sz="3400" b="1">
                <a:solidFill>
                  <a:srgbClr val="FFFF66"/>
                </a:solidFill>
                <a:latin typeface="Trebuchet MS" pitchFamily="34" charset="0"/>
              </a:defRPr>
            </a:lvl9pPr>
          </a:lstStyle>
          <a:p>
            <a:pPr eaLnBrk="1" hangingPunct="1"/>
            <a:fld id="{73E09046-E6A3-4F40-944E-94384D8C5083}" type="slidenum">
              <a:rPr lang="en-US" sz="1200" b="0" smtClean="0">
                <a:solidFill>
                  <a:schemeClr val="tx1"/>
                </a:solidFill>
                <a:latin typeface="Times New Roman" pitchFamily="18" charset="0"/>
              </a:rPr>
              <a:pPr eaLnBrk="1" hangingPunct="1"/>
              <a:t>57</a:t>
            </a:fld>
            <a:endParaRPr lang="en-US" sz="1200" b="0" smtClean="0">
              <a:solidFill>
                <a:schemeClr val="tx1"/>
              </a:solidFill>
              <a:latin typeface="Times New Roman"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Steve –The Science Advisory Board will operate independently from the Technical team and will review adequecy of science and how it is used in policy. The Science Advisory Board will be composed of 3-4 nationally recognized experts. Formation of the Board will occur in the springtime, timed with delivery of technical products to review. </a:t>
            </a:r>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400" b="1">
                <a:solidFill>
                  <a:srgbClr val="FFFF66"/>
                </a:solidFill>
                <a:latin typeface="Trebuchet MS" pitchFamily="34" charset="0"/>
              </a:defRPr>
            </a:lvl1pPr>
            <a:lvl2pPr marL="742950" indent="-285750" defTabSz="965200" eaLnBrk="0" hangingPunct="0">
              <a:defRPr sz="3400" b="1">
                <a:solidFill>
                  <a:srgbClr val="FFFF66"/>
                </a:solidFill>
                <a:latin typeface="Trebuchet MS" pitchFamily="34" charset="0"/>
              </a:defRPr>
            </a:lvl2pPr>
            <a:lvl3pPr marL="1143000" indent="-228600" defTabSz="965200" eaLnBrk="0" hangingPunct="0">
              <a:defRPr sz="3400" b="1">
                <a:solidFill>
                  <a:srgbClr val="FFFF66"/>
                </a:solidFill>
                <a:latin typeface="Trebuchet MS" pitchFamily="34" charset="0"/>
              </a:defRPr>
            </a:lvl3pPr>
            <a:lvl4pPr marL="1600200" indent="-228600" defTabSz="965200" eaLnBrk="0" hangingPunct="0">
              <a:defRPr sz="3400" b="1">
                <a:solidFill>
                  <a:srgbClr val="FFFF66"/>
                </a:solidFill>
                <a:latin typeface="Trebuchet MS" pitchFamily="34" charset="0"/>
              </a:defRPr>
            </a:lvl4pPr>
            <a:lvl5pPr marL="2057400" indent="-228600" defTabSz="965200" eaLnBrk="0" hangingPunct="0">
              <a:defRPr sz="3400" b="1">
                <a:solidFill>
                  <a:srgbClr val="FFFF66"/>
                </a:solidFill>
                <a:latin typeface="Trebuchet MS" pitchFamily="34" charset="0"/>
              </a:defRPr>
            </a:lvl5pPr>
            <a:lvl6pPr marL="2514600" indent="-228600" defTabSz="965200" eaLnBrk="0" fontAlgn="base" hangingPunct="0">
              <a:spcBef>
                <a:spcPct val="0"/>
              </a:spcBef>
              <a:spcAft>
                <a:spcPct val="0"/>
              </a:spcAft>
              <a:defRPr sz="3400" b="1">
                <a:solidFill>
                  <a:srgbClr val="FFFF66"/>
                </a:solidFill>
                <a:latin typeface="Trebuchet MS" pitchFamily="34" charset="0"/>
              </a:defRPr>
            </a:lvl6pPr>
            <a:lvl7pPr marL="2971800" indent="-228600" defTabSz="965200" eaLnBrk="0" fontAlgn="base" hangingPunct="0">
              <a:spcBef>
                <a:spcPct val="0"/>
              </a:spcBef>
              <a:spcAft>
                <a:spcPct val="0"/>
              </a:spcAft>
              <a:defRPr sz="3400" b="1">
                <a:solidFill>
                  <a:srgbClr val="FFFF66"/>
                </a:solidFill>
                <a:latin typeface="Trebuchet MS" pitchFamily="34" charset="0"/>
              </a:defRPr>
            </a:lvl7pPr>
            <a:lvl8pPr marL="3429000" indent="-228600" defTabSz="965200" eaLnBrk="0" fontAlgn="base" hangingPunct="0">
              <a:spcBef>
                <a:spcPct val="0"/>
              </a:spcBef>
              <a:spcAft>
                <a:spcPct val="0"/>
              </a:spcAft>
              <a:defRPr sz="3400" b="1">
                <a:solidFill>
                  <a:srgbClr val="FFFF66"/>
                </a:solidFill>
                <a:latin typeface="Trebuchet MS" pitchFamily="34" charset="0"/>
              </a:defRPr>
            </a:lvl8pPr>
            <a:lvl9pPr marL="3886200" indent="-228600" defTabSz="965200" eaLnBrk="0" fontAlgn="base" hangingPunct="0">
              <a:spcBef>
                <a:spcPct val="0"/>
              </a:spcBef>
              <a:spcAft>
                <a:spcPct val="0"/>
              </a:spcAft>
              <a:defRPr sz="3400" b="1">
                <a:solidFill>
                  <a:srgbClr val="FFFF66"/>
                </a:solidFill>
                <a:latin typeface="Trebuchet MS" pitchFamily="34" charset="0"/>
              </a:defRPr>
            </a:lvl9pPr>
          </a:lstStyle>
          <a:p>
            <a:pPr eaLnBrk="1" hangingPunct="1"/>
            <a:fld id="{BC671DC1-FC97-43E6-8D17-B5A584979505}" type="slidenum">
              <a:rPr lang="en-US" sz="1200" b="0" smtClean="0">
                <a:solidFill>
                  <a:schemeClr val="tx1"/>
                </a:solidFill>
                <a:latin typeface="Times New Roman" pitchFamily="18" charset="0"/>
              </a:rPr>
              <a:pPr eaLnBrk="1" hangingPunct="1"/>
              <a:t>58</a:t>
            </a:fld>
            <a:endParaRPr lang="en-US" sz="1200" b="0" smtClean="0">
              <a:solidFill>
                <a:schemeClr val="tx1"/>
              </a:solidFill>
              <a:latin typeface="Times New Roman"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Steve –The Science Advisory Board will operate independently from the Technical team and will review adequecy of science and how it is used in policy. The Science Advisory Board will be composed of 3-4 nationally recognized experts. Formation of the Board will occur in the springtime, timed with delivery of technical products to review. </a:t>
            </a: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400" b="1">
                <a:solidFill>
                  <a:srgbClr val="FFFF66"/>
                </a:solidFill>
                <a:latin typeface="Trebuchet MS" pitchFamily="34" charset="0"/>
              </a:defRPr>
            </a:lvl1pPr>
            <a:lvl2pPr marL="742950" indent="-285750" defTabSz="965200" eaLnBrk="0" hangingPunct="0">
              <a:defRPr sz="3400" b="1">
                <a:solidFill>
                  <a:srgbClr val="FFFF66"/>
                </a:solidFill>
                <a:latin typeface="Trebuchet MS" pitchFamily="34" charset="0"/>
              </a:defRPr>
            </a:lvl2pPr>
            <a:lvl3pPr marL="1143000" indent="-228600" defTabSz="965200" eaLnBrk="0" hangingPunct="0">
              <a:defRPr sz="3400" b="1">
                <a:solidFill>
                  <a:srgbClr val="FFFF66"/>
                </a:solidFill>
                <a:latin typeface="Trebuchet MS" pitchFamily="34" charset="0"/>
              </a:defRPr>
            </a:lvl3pPr>
            <a:lvl4pPr marL="1600200" indent="-228600" defTabSz="965200" eaLnBrk="0" hangingPunct="0">
              <a:defRPr sz="3400" b="1">
                <a:solidFill>
                  <a:srgbClr val="FFFF66"/>
                </a:solidFill>
                <a:latin typeface="Trebuchet MS" pitchFamily="34" charset="0"/>
              </a:defRPr>
            </a:lvl4pPr>
            <a:lvl5pPr marL="2057400" indent="-228600" defTabSz="965200" eaLnBrk="0" hangingPunct="0">
              <a:defRPr sz="3400" b="1">
                <a:solidFill>
                  <a:srgbClr val="FFFF66"/>
                </a:solidFill>
                <a:latin typeface="Trebuchet MS" pitchFamily="34" charset="0"/>
              </a:defRPr>
            </a:lvl5pPr>
            <a:lvl6pPr marL="2514600" indent="-228600" defTabSz="965200" eaLnBrk="0" fontAlgn="base" hangingPunct="0">
              <a:spcBef>
                <a:spcPct val="0"/>
              </a:spcBef>
              <a:spcAft>
                <a:spcPct val="0"/>
              </a:spcAft>
              <a:defRPr sz="3400" b="1">
                <a:solidFill>
                  <a:srgbClr val="FFFF66"/>
                </a:solidFill>
                <a:latin typeface="Trebuchet MS" pitchFamily="34" charset="0"/>
              </a:defRPr>
            </a:lvl6pPr>
            <a:lvl7pPr marL="2971800" indent="-228600" defTabSz="965200" eaLnBrk="0" fontAlgn="base" hangingPunct="0">
              <a:spcBef>
                <a:spcPct val="0"/>
              </a:spcBef>
              <a:spcAft>
                <a:spcPct val="0"/>
              </a:spcAft>
              <a:defRPr sz="3400" b="1">
                <a:solidFill>
                  <a:srgbClr val="FFFF66"/>
                </a:solidFill>
                <a:latin typeface="Trebuchet MS" pitchFamily="34" charset="0"/>
              </a:defRPr>
            </a:lvl7pPr>
            <a:lvl8pPr marL="3429000" indent="-228600" defTabSz="965200" eaLnBrk="0" fontAlgn="base" hangingPunct="0">
              <a:spcBef>
                <a:spcPct val="0"/>
              </a:spcBef>
              <a:spcAft>
                <a:spcPct val="0"/>
              </a:spcAft>
              <a:defRPr sz="3400" b="1">
                <a:solidFill>
                  <a:srgbClr val="FFFF66"/>
                </a:solidFill>
                <a:latin typeface="Trebuchet MS" pitchFamily="34" charset="0"/>
              </a:defRPr>
            </a:lvl8pPr>
            <a:lvl9pPr marL="3886200" indent="-228600" defTabSz="965200" eaLnBrk="0" fontAlgn="base" hangingPunct="0">
              <a:spcBef>
                <a:spcPct val="0"/>
              </a:spcBef>
              <a:spcAft>
                <a:spcPct val="0"/>
              </a:spcAft>
              <a:defRPr sz="3400" b="1">
                <a:solidFill>
                  <a:srgbClr val="FFFF66"/>
                </a:solidFill>
                <a:latin typeface="Trebuchet MS" pitchFamily="34" charset="0"/>
              </a:defRPr>
            </a:lvl9pPr>
          </a:lstStyle>
          <a:p>
            <a:pPr eaLnBrk="1" hangingPunct="1"/>
            <a:fld id="{1726816E-3908-402C-8579-ADCF146E17C1}" type="slidenum">
              <a:rPr lang="en-US" sz="1200" b="0" smtClean="0">
                <a:solidFill>
                  <a:schemeClr val="tx1"/>
                </a:solidFill>
                <a:latin typeface="Times New Roman" pitchFamily="18" charset="0"/>
              </a:rPr>
              <a:pPr eaLnBrk="1" hangingPunct="1"/>
              <a:t>59</a:t>
            </a:fld>
            <a:endParaRPr lang="en-US" sz="1200" b="0" smtClean="0">
              <a:solidFill>
                <a:schemeClr val="tx1"/>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EC2D42EC-155A-4D18-9AD1-32CCAD5359E7}" type="slidenum">
              <a:rPr lang="en-US" sz="1200" b="0" smtClean="0">
                <a:solidFill>
                  <a:schemeClr val="tx1"/>
                </a:solidFill>
                <a:latin typeface="Times New Roman" pitchFamily="18" charset="0"/>
              </a:rPr>
              <a:pPr eaLnBrk="1" hangingPunct="1"/>
              <a:t>6</a:t>
            </a:fld>
            <a:endParaRPr lang="en-US" sz="1200" b="0" smtClean="0">
              <a:solidFill>
                <a:schemeClr val="tx1"/>
              </a:solidFill>
              <a:latin typeface="Times New Roman"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Steve –The Science Advisory Board will operate independently from the Technical team and will review adequecy of science and how it is used in policy. The Science Advisory Board will be composed of 3-4 nationally recognized experts. Formation of the Board will occur in the springtime, timed with delivery of technical products to review. </a:t>
            </a: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400" b="1">
                <a:solidFill>
                  <a:srgbClr val="FFFF66"/>
                </a:solidFill>
                <a:latin typeface="Trebuchet MS" pitchFamily="34" charset="0"/>
              </a:defRPr>
            </a:lvl1pPr>
            <a:lvl2pPr marL="742950" indent="-285750" defTabSz="965200" eaLnBrk="0" hangingPunct="0">
              <a:defRPr sz="3400" b="1">
                <a:solidFill>
                  <a:srgbClr val="FFFF66"/>
                </a:solidFill>
                <a:latin typeface="Trebuchet MS" pitchFamily="34" charset="0"/>
              </a:defRPr>
            </a:lvl2pPr>
            <a:lvl3pPr marL="1143000" indent="-228600" defTabSz="965200" eaLnBrk="0" hangingPunct="0">
              <a:defRPr sz="3400" b="1">
                <a:solidFill>
                  <a:srgbClr val="FFFF66"/>
                </a:solidFill>
                <a:latin typeface="Trebuchet MS" pitchFamily="34" charset="0"/>
              </a:defRPr>
            </a:lvl3pPr>
            <a:lvl4pPr marL="1600200" indent="-228600" defTabSz="965200" eaLnBrk="0" hangingPunct="0">
              <a:defRPr sz="3400" b="1">
                <a:solidFill>
                  <a:srgbClr val="FFFF66"/>
                </a:solidFill>
                <a:latin typeface="Trebuchet MS" pitchFamily="34" charset="0"/>
              </a:defRPr>
            </a:lvl4pPr>
            <a:lvl5pPr marL="2057400" indent="-228600" defTabSz="965200" eaLnBrk="0" hangingPunct="0">
              <a:defRPr sz="3400" b="1">
                <a:solidFill>
                  <a:srgbClr val="FFFF66"/>
                </a:solidFill>
                <a:latin typeface="Trebuchet MS" pitchFamily="34" charset="0"/>
              </a:defRPr>
            </a:lvl5pPr>
            <a:lvl6pPr marL="2514600" indent="-228600" defTabSz="965200" eaLnBrk="0" fontAlgn="base" hangingPunct="0">
              <a:spcBef>
                <a:spcPct val="0"/>
              </a:spcBef>
              <a:spcAft>
                <a:spcPct val="0"/>
              </a:spcAft>
              <a:defRPr sz="3400" b="1">
                <a:solidFill>
                  <a:srgbClr val="FFFF66"/>
                </a:solidFill>
                <a:latin typeface="Trebuchet MS" pitchFamily="34" charset="0"/>
              </a:defRPr>
            </a:lvl6pPr>
            <a:lvl7pPr marL="2971800" indent="-228600" defTabSz="965200" eaLnBrk="0" fontAlgn="base" hangingPunct="0">
              <a:spcBef>
                <a:spcPct val="0"/>
              </a:spcBef>
              <a:spcAft>
                <a:spcPct val="0"/>
              </a:spcAft>
              <a:defRPr sz="3400" b="1">
                <a:solidFill>
                  <a:srgbClr val="FFFF66"/>
                </a:solidFill>
                <a:latin typeface="Trebuchet MS" pitchFamily="34" charset="0"/>
              </a:defRPr>
            </a:lvl7pPr>
            <a:lvl8pPr marL="3429000" indent="-228600" defTabSz="965200" eaLnBrk="0" fontAlgn="base" hangingPunct="0">
              <a:spcBef>
                <a:spcPct val="0"/>
              </a:spcBef>
              <a:spcAft>
                <a:spcPct val="0"/>
              </a:spcAft>
              <a:defRPr sz="3400" b="1">
                <a:solidFill>
                  <a:srgbClr val="FFFF66"/>
                </a:solidFill>
                <a:latin typeface="Trebuchet MS" pitchFamily="34" charset="0"/>
              </a:defRPr>
            </a:lvl8pPr>
            <a:lvl9pPr marL="3886200" indent="-228600" defTabSz="965200" eaLnBrk="0" fontAlgn="base" hangingPunct="0">
              <a:spcBef>
                <a:spcPct val="0"/>
              </a:spcBef>
              <a:spcAft>
                <a:spcPct val="0"/>
              </a:spcAft>
              <a:defRPr sz="3400" b="1">
                <a:solidFill>
                  <a:srgbClr val="FFFF66"/>
                </a:solidFill>
                <a:latin typeface="Trebuchet MS" pitchFamily="34" charset="0"/>
              </a:defRPr>
            </a:lvl9pPr>
          </a:lstStyle>
          <a:p>
            <a:pPr eaLnBrk="1" hangingPunct="1"/>
            <a:fld id="{ADD8183E-7E5E-4014-80E0-9CC072E562CD}" type="slidenum">
              <a:rPr lang="en-US" sz="1200" b="0" smtClean="0">
                <a:solidFill>
                  <a:schemeClr val="tx1"/>
                </a:solidFill>
                <a:latin typeface="Times New Roman" pitchFamily="18" charset="0"/>
              </a:rPr>
              <a:pPr eaLnBrk="1" hangingPunct="1"/>
              <a:t>60</a:t>
            </a:fld>
            <a:endParaRPr lang="en-US" sz="1200" b="0" smtClean="0">
              <a:solidFill>
                <a:schemeClr val="tx1"/>
              </a:solidFill>
              <a:latin typeface="Times New Roman"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Steve –The Science Advisory Board will operate independently from the Technical team and will review adequecy of science and how it is used in policy. The Science Advisory Board will be composed of 3-4 nationally recognized experts. Formation of the Board will occur in the springtime, timed with delivery of technical products to review. </a:t>
            </a: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400" b="1">
                <a:solidFill>
                  <a:srgbClr val="FFFF66"/>
                </a:solidFill>
                <a:latin typeface="Trebuchet MS" pitchFamily="34" charset="0"/>
              </a:defRPr>
            </a:lvl1pPr>
            <a:lvl2pPr marL="742950" indent="-285750" defTabSz="965200" eaLnBrk="0" hangingPunct="0">
              <a:defRPr sz="3400" b="1">
                <a:solidFill>
                  <a:srgbClr val="FFFF66"/>
                </a:solidFill>
                <a:latin typeface="Trebuchet MS" pitchFamily="34" charset="0"/>
              </a:defRPr>
            </a:lvl2pPr>
            <a:lvl3pPr marL="1143000" indent="-228600" defTabSz="965200" eaLnBrk="0" hangingPunct="0">
              <a:defRPr sz="3400" b="1">
                <a:solidFill>
                  <a:srgbClr val="FFFF66"/>
                </a:solidFill>
                <a:latin typeface="Trebuchet MS" pitchFamily="34" charset="0"/>
              </a:defRPr>
            </a:lvl3pPr>
            <a:lvl4pPr marL="1600200" indent="-228600" defTabSz="965200" eaLnBrk="0" hangingPunct="0">
              <a:defRPr sz="3400" b="1">
                <a:solidFill>
                  <a:srgbClr val="FFFF66"/>
                </a:solidFill>
                <a:latin typeface="Trebuchet MS" pitchFamily="34" charset="0"/>
              </a:defRPr>
            </a:lvl4pPr>
            <a:lvl5pPr marL="2057400" indent="-228600" defTabSz="965200" eaLnBrk="0" hangingPunct="0">
              <a:defRPr sz="3400" b="1">
                <a:solidFill>
                  <a:srgbClr val="FFFF66"/>
                </a:solidFill>
                <a:latin typeface="Trebuchet MS" pitchFamily="34" charset="0"/>
              </a:defRPr>
            </a:lvl5pPr>
            <a:lvl6pPr marL="2514600" indent="-228600" defTabSz="965200" eaLnBrk="0" fontAlgn="base" hangingPunct="0">
              <a:spcBef>
                <a:spcPct val="0"/>
              </a:spcBef>
              <a:spcAft>
                <a:spcPct val="0"/>
              </a:spcAft>
              <a:defRPr sz="3400" b="1">
                <a:solidFill>
                  <a:srgbClr val="FFFF66"/>
                </a:solidFill>
                <a:latin typeface="Trebuchet MS" pitchFamily="34" charset="0"/>
              </a:defRPr>
            </a:lvl6pPr>
            <a:lvl7pPr marL="2971800" indent="-228600" defTabSz="965200" eaLnBrk="0" fontAlgn="base" hangingPunct="0">
              <a:spcBef>
                <a:spcPct val="0"/>
              </a:spcBef>
              <a:spcAft>
                <a:spcPct val="0"/>
              </a:spcAft>
              <a:defRPr sz="3400" b="1">
                <a:solidFill>
                  <a:srgbClr val="FFFF66"/>
                </a:solidFill>
                <a:latin typeface="Trebuchet MS" pitchFamily="34" charset="0"/>
              </a:defRPr>
            </a:lvl7pPr>
            <a:lvl8pPr marL="3429000" indent="-228600" defTabSz="965200" eaLnBrk="0" fontAlgn="base" hangingPunct="0">
              <a:spcBef>
                <a:spcPct val="0"/>
              </a:spcBef>
              <a:spcAft>
                <a:spcPct val="0"/>
              </a:spcAft>
              <a:defRPr sz="3400" b="1">
                <a:solidFill>
                  <a:srgbClr val="FFFF66"/>
                </a:solidFill>
                <a:latin typeface="Trebuchet MS" pitchFamily="34" charset="0"/>
              </a:defRPr>
            </a:lvl8pPr>
            <a:lvl9pPr marL="3886200" indent="-228600" defTabSz="965200" eaLnBrk="0" fontAlgn="base" hangingPunct="0">
              <a:spcBef>
                <a:spcPct val="0"/>
              </a:spcBef>
              <a:spcAft>
                <a:spcPct val="0"/>
              </a:spcAft>
              <a:defRPr sz="3400" b="1">
                <a:solidFill>
                  <a:srgbClr val="FFFF66"/>
                </a:solidFill>
                <a:latin typeface="Trebuchet MS" pitchFamily="34" charset="0"/>
              </a:defRPr>
            </a:lvl9pPr>
          </a:lstStyle>
          <a:p>
            <a:pPr eaLnBrk="1" hangingPunct="1"/>
            <a:fld id="{E940542C-ECFC-4135-A448-2EE8EB5E9C3E}" type="slidenum">
              <a:rPr lang="en-US" sz="1200" b="0" smtClean="0">
                <a:solidFill>
                  <a:schemeClr val="tx1"/>
                </a:solidFill>
                <a:latin typeface="Times New Roman" pitchFamily="18" charset="0"/>
              </a:rPr>
              <a:pPr eaLnBrk="1" hangingPunct="1"/>
              <a:t>61</a:t>
            </a:fld>
            <a:endParaRPr lang="en-US" sz="1200" b="0" smtClean="0">
              <a:solidFill>
                <a:schemeClr val="tx1"/>
              </a:solidFill>
              <a:latin typeface="Times New Roman"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1471BF88-5202-43C6-94B5-3F670E37B735}" type="slidenum">
              <a:rPr lang="en-US" sz="1200" b="0" smtClean="0">
                <a:solidFill>
                  <a:schemeClr val="tx1"/>
                </a:solidFill>
                <a:latin typeface="Times New Roman" pitchFamily="18" charset="0"/>
              </a:rPr>
              <a:pPr eaLnBrk="1" hangingPunct="1"/>
              <a:t>62</a:t>
            </a:fld>
            <a:endParaRPr lang="en-US" sz="1200" b="0" smtClean="0">
              <a:solidFill>
                <a:schemeClr val="tx1"/>
              </a:solidFill>
              <a:latin typeface="Times New Roman" pitchFamily="18"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D9B09572-3338-4708-A36C-3039063699CB}" type="slidenum">
              <a:rPr lang="en-US" sz="1200" b="0" smtClean="0">
                <a:solidFill>
                  <a:schemeClr val="tx1"/>
                </a:solidFill>
                <a:latin typeface="Times New Roman" pitchFamily="18" charset="0"/>
              </a:rPr>
              <a:pPr eaLnBrk="1" hangingPunct="1"/>
              <a:t>63</a:t>
            </a:fld>
            <a:endParaRPr lang="en-US" sz="1200" b="0" smtClean="0">
              <a:solidFill>
                <a:schemeClr val="tx1"/>
              </a:solidFill>
              <a:latin typeface="Times New Roman" pitchFamily="18"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8FA07B27-185A-47AD-AEF6-113A3EB923F5}" type="slidenum">
              <a:rPr lang="en-US" sz="1200" b="0" smtClean="0">
                <a:solidFill>
                  <a:schemeClr val="tx1"/>
                </a:solidFill>
                <a:latin typeface="Times New Roman" pitchFamily="18" charset="0"/>
              </a:rPr>
              <a:pPr eaLnBrk="1" hangingPunct="1"/>
              <a:t>64</a:t>
            </a:fld>
            <a:endParaRPr lang="en-US" sz="1200" b="0" smtClean="0">
              <a:solidFill>
                <a:schemeClr val="tx1"/>
              </a:solidFill>
              <a:latin typeface="Times New Roman" pitchFamily="18"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9E44184C-AF05-4758-BFB3-4C4FAE49F363}" type="slidenum">
              <a:rPr lang="en-US" sz="1200" b="0" smtClean="0">
                <a:solidFill>
                  <a:schemeClr val="tx1"/>
                </a:solidFill>
                <a:latin typeface="Times New Roman" pitchFamily="18" charset="0"/>
              </a:rPr>
              <a:pPr eaLnBrk="1" hangingPunct="1"/>
              <a:t>65</a:t>
            </a:fld>
            <a:endParaRPr lang="en-US" sz="1200" b="0" smtClean="0">
              <a:solidFill>
                <a:schemeClr val="tx1"/>
              </a:solidFill>
              <a:latin typeface="Times New Roman" pitchFamily="18"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3D2C06E0-CA8B-4873-A212-A47371883E10}" type="slidenum">
              <a:rPr lang="en-US" sz="1200" b="0" smtClean="0">
                <a:solidFill>
                  <a:schemeClr val="tx1"/>
                </a:solidFill>
                <a:latin typeface="Times New Roman" pitchFamily="18" charset="0"/>
              </a:rPr>
              <a:pPr eaLnBrk="1" hangingPunct="1"/>
              <a:t>66</a:t>
            </a:fld>
            <a:endParaRPr lang="en-US" sz="1200" b="0" smtClean="0">
              <a:solidFill>
                <a:schemeClr val="tx1"/>
              </a:solidFill>
              <a:latin typeface="Times New Roman" pitchFamily="18"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7973C03B-A6FB-4D10-AA4F-9459D244B363}" type="slidenum">
              <a:rPr lang="en-US" sz="1200" b="0" smtClean="0">
                <a:solidFill>
                  <a:schemeClr val="tx1"/>
                </a:solidFill>
                <a:latin typeface="Times New Roman" pitchFamily="18" charset="0"/>
              </a:rPr>
              <a:pPr eaLnBrk="1" hangingPunct="1"/>
              <a:t>67</a:t>
            </a:fld>
            <a:endParaRPr lang="en-US" sz="1200" b="0" smtClean="0">
              <a:solidFill>
                <a:schemeClr val="tx1"/>
              </a:solidFill>
              <a:latin typeface="Times New Roman" pitchFamily="18"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6D67F657-3891-48DB-9425-7C0FB30411D8}" type="slidenum">
              <a:rPr lang="en-US" sz="1200" b="0" smtClean="0">
                <a:solidFill>
                  <a:schemeClr val="tx1"/>
                </a:solidFill>
                <a:latin typeface="Times New Roman" pitchFamily="18" charset="0"/>
              </a:rPr>
              <a:pPr eaLnBrk="1" hangingPunct="1"/>
              <a:t>68</a:t>
            </a:fld>
            <a:endParaRPr lang="en-US" sz="1200" b="0" smtClean="0">
              <a:solidFill>
                <a:schemeClr val="tx1"/>
              </a:solidFill>
              <a:latin typeface="Times New Roman" pitchFamily="18"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DA87F6E1-F687-49E1-A3DE-9F7753C4C422}" type="slidenum">
              <a:rPr lang="en-US" sz="1200" b="0" smtClean="0">
                <a:solidFill>
                  <a:schemeClr val="tx1"/>
                </a:solidFill>
                <a:latin typeface="Times New Roman" pitchFamily="18" charset="0"/>
              </a:rPr>
              <a:pPr eaLnBrk="1" hangingPunct="1"/>
              <a:t>69</a:t>
            </a:fld>
            <a:endParaRPr lang="en-US" sz="1200" b="0" smtClean="0">
              <a:solidFill>
                <a:schemeClr val="tx1"/>
              </a:solidFill>
              <a:latin typeface="Times New Roman" pitchFamily="18"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Rik</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C2886D4D-2AD5-4A30-9890-28C104D9138A}" type="slidenum">
              <a:rPr lang="en-US" sz="1200" b="0" smtClean="0">
                <a:solidFill>
                  <a:schemeClr val="tx1"/>
                </a:solidFill>
                <a:latin typeface="Times New Roman" pitchFamily="18" charset="0"/>
              </a:rPr>
              <a:pPr eaLnBrk="1" hangingPunct="1"/>
              <a:t>70</a:t>
            </a:fld>
            <a:endParaRPr lang="en-US" sz="1200" b="0" smtClean="0">
              <a:solidFill>
                <a:schemeClr val="tx1"/>
              </a:solidFill>
              <a:latin typeface="Times New Roman" pitchFamily="18"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D12FDF59-3002-4892-9B4B-FEABBB4AC119}" type="slidenum">
              <a:rPr lang="en-US" sz="1200" b="0" smtClean="0">
                <a:solidFill>
                  <a:schemeClr val="tx1"/>
                </a:solidFill>
                <a:latin typeface="Times New Roman" pitchFamily="18" charset="0"/>
              </a:rPr>
              <a:pPr eaLnBrk="1" hangingPunct="1"/>
              <a:t>71</a:t>
            </a:fld>
            <a:endParaRPr lang="en-US" sz="1200" b="0" smtClean="0">
              <a:solidFill>
                <a:schemeClr val="tx1"/>
              </a:solidFill>
              <a:latin typeface="Times New Roman" pitchFamily="18"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8DBE25AC-C79E-4FF3-91CD-7195FBE19839}" type="slidenum">
              <a:rPr lang="en-US" sz="1200" b="0" smtClean="0">
                <a:solidFill>
                  <a:schemeClr val="tx1"/>
                </a:solidFill>
                <a:latin typeface="Times New Roman" pitchFamily="18" charset="0"/>
              </a:rPr>
              <a:pPr eaLnBrk="1" hangingPunct="1"/>
              <a:t>72</a:t>
            </a:fld>
            <a:endParaRPr lang="en-US" sz="1200" b="0" smtClean="0">
              <a:solidFill>
                <a:schemeClr val="tx1"/>
              </a:solidFill>
              <a:latin typeface="Times New Roman" pitchFamily="18"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69BA1A38-FF4C-4357-ABFB-262903134F31}" type="slidenum">
              <a:rPr lang="en-US" sz="1200" b="0" smtClean="0">
                <a:solidFill>
                  <a:schemeClr val="tx1"/>
                </a:solidFill>
                <a:latin typeface="Times New Roman" pitchFamily="18" charset="0"/>
              </a:rPr>
              <a:pPr eaLnBrk="1" hangingPunct="1"/>
              <a:t>73</a:t>
            </a:fld>
            <a:endParaRPr lang="en-US" sz="1200" b="0" smtClean="0">
              <a:solidFill>
                <a:schemeClr val="tx1"/>
              </a:solidFill>
              <a:latin typeface="Times New Roman" pitchFamily="18"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191AA36D-C2C7-4B50-A2EC-FD8A688F1D91}" type="slidenum">
              <a:rPr lang="en-US" sz="1200" b="0" smtClean="0">
                <a:solidFill>
                  <a:schemeClr val="tx1"/>
                </a:solidFill>
                <a:latin typeface="Times New Roman" pitchFamily="18" charset="0"/>
              </a:rPr>
              <a:pPr eaLnBrk="1" hangingPunct="1"/>
              <a:t>74</a:t>
            </a:fld>
            <a:endParaRPr lang="en-US" sz="1200" b="0" smtClean="0">
              <a:solidFill>
                <a:schemeClr val="tx1"/>
              </a:solidFill>
              <a:latin typeface="Times New Roman" pitchFamily="18"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B9E40E90-0030-4BBD-BEBA-FD67249EB0CF}" type="slidenum">
              <a:rPr lang="en-US" sz="1200" b="0" smtClean="0">
                <a:solidFill>
                  <a:schemeClr val="tx1"/>
                </a:solidFill>
                <a:latin typeface="Times New Roman" pitchFamily="18" charset="0"/>
              </a:rPr>
              <a:pPr eaLnBrk="1" hangingPunct="1"/>
              <a:t>75</a:t>
            </a:fld>
            <a:endParaRPr lang="en-US" sz="1200" b="0" smtClean="0">
              <a:solidFill>
                <a:schemeClr val="tx1"/>
              </a:solidFill>
              <a:latin typeface="Times New Roman" pitchFamily="18"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RIK</a:t>
            </a:r>
          </a:p>
          <a:p>
            <a:pPr eaLnBrk="1" hangingPunct="1"/>
            <a:endParaRPr lang="en-US" smtClean="0"/>
          </a:p>
          <a:p>
            <a:pPr eaLnBrk="1" hangingPunct="1">
              <a:buFontTx/>
              <a:buChar char="•"/>
            </a:pPr>
            <a:endParaRPr lang="en-US" smtClean="0"/>
          </a:p>
          <a:p>
            <a:pPr eaLnBrk="1" hangingPunct="1"/>
            <a:endParaRPr lang="en-US" smtClean="0"/>
          </a:p>
          <a:p>
            <a:pPr eaLnBrk="1" hangingPunct="1"/>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E009EFDC-1A31-4379-AF67-A0A33704B573}" type="slidenum">
              <a:rPr lang="en-US" sz="1200" b="0" smtClean="0">
                <a:solidFill>
                  <a:schemeClr val="tx1"/>
                </a:solidFill>
                <a:latin typeface="Times New Roman" pitchFamily="18" charset="0"/>
              </a:rPr>
              <a:pPr eaLnBrk="1" hangingPunct="1"/>
              <a:t>76</a:t>
            </a:fld>
            <a:endParaRPr lang="en-US" sz="1200" b="0" smtClean="0">
              <a:solidFill>
                <a:schemeClr val="tx1"/>
              </a:solidFill>
              <a:latin typeface="Times New Roman" pitchFamily="18"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Steve –The Science Advisory Board will operate independently from the Technical team and will review adequecy of science and how it is used in policy. The Science Advisory Board will be composed of 3-4 nationally recognized experts. Formation of the Board will occur in the springtime, timed with delivery of technical products to review. </a:t>
            </a:r>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400" b="1">
                <a:solidFill>
                  <a:srgbClr val="FFFF66"/>
                </a:solidFill>
                <a:latin typeface="Trebuchet MS" pitchFamily="34" charset="0"/>
              </a:defRPr>
            </a:lvl1pPr>
            <a:lvl2pPr marL="742950" indent="-285750" defTabSz="965200" eaLnBrk="0" hangingPunct="0">
              <a:defRPr sz="3400" b="1">
                <a:solidFill>
                  <a:srgbClr val="FFFF66"/>
                </a:solidFill>
                <a:latin typeface="Trebuchet MS" pitchFamily="34" charset="0"/>
              </a:defRPr>
            </a:lvl2pPr>
            <a:lvl3pPr marL="1143000" indent="-228600" defTabSz="965200" eaLnBrk="0" hangingPunct="0">
              <a:defRPr sz="3400" b="1">
                <a:solidFill>
                  <a:srgbClr val="FFFF66"/>
                </a:solidFill>
                <a:latin typeface="Trebuchet MS" pitchFamily="34" charset="0"/>
              </a:defRPr>
            </a:lvl3pPr>
            <a:lvl4pPr marL="1600200" indent="-228600" defTabSz="965200" eaLnBrk="0" hangingPunct="0">
              <a:defRPr sz="3400" b="1">
                <a:solidFill>
                  <a:srgbClr val="FFFF66"/>
                </a:solidFill>
                <a:latin typeface="Trebuchet MS" pitchFamily="34" charset="0"/>
              </a:defRPr>
            </a:lvl4pPr>
            <a:lvl5pPr marL="2057400" indent="-228600" defTabSz="965200" eaLnBrk="0" hangingPunct="0">
              <a:defRPr sz="3400" b="1">
                <a:solidFill>
                  <a:srgbClr val="FFFF66"/>
                </a:solidFill>
                <a:latin typeface="Trebuchet MS" pitchFamily="34" charset="0"/>
              </a:defRPr>
            </a:lvl5pPr>
            <a:lvl6pPr marL="2514600" indent="-228600" defTabSz="965200" eaLnBrk="0" fontAlgn="base" hangingPunct="0">
              <a:spcBef>
                <a:spcPct val="0"/>
              </a:spcBef>
              <a:spcAft>
                <a:spcPct val="0"/>
              </a:spcAft>
              <a:defRPr sz="3400" b="1">
                <a:solidFill>
                  <a:srgbClr val="FFFF66"/>
                </a:solidFill>
                <a:latin typeface="Trebuchet MS" pitchFamily="34" charset="0"/>
              </a:defRPr>
            </a:lvl6pPr>
            <a:lvl7pPr marL="2971800" indent="-228600" defTabSz="965200" eaLnBrk="0" fontAlgn="base" hangingPunct="0">
              <a:spcBef>
                <a:spcPct val="0"/>
              </a:spcBef>
              <a:spcAft>
                <a:spcPct val="0"/>
              </a:spcAft>
              <a:defRPr sz="3400" b="1">
                <a:solidFill>
                  <a:srgbClr val="FFFF66"/>
                </a:solidFill>
                <a:latin typeface="Trebuchet MS" pitchFamily="34" charset="0"/>
              </a:defRPr>
            </a:lvl7pPr>
            <a:lvl8pPr marL="3429000" indent="-228600" defTabSz="965200" eaLnBrk="0" fontAlgn="base" hangingPunct="0">
              <a:spcBef>
                <a:spcPct val="0"/>
              </a:spcBef>
              <a:spcAft>
                <a:spcPct val="0"/>
              </a:spcAft>
              <a:defRPr sz="3400" b="1">
                <a:solidFill>
                  <a:srgbClr val="FFFF66"/>
                </a:solidFill>
                <a:latin typeface="Trebuchet MS" pitchFamily="34" charset="0"/>
              </a:defRPr>
            </a:lvl8pPr>
            <a:lvl9pPr marL="3886200" indent="-228600" defTabSz="965200" eaLnBrk="0" fontAlgn="base" hangingPunct="0">
              <a:spcBef>
                <a:spcPct val="0"/>
              </a:spcBef>
              <a:spcAft>
                <a:spcPct val="0"/>
              </a:spcAft>
              <a:defRPr sz="3400" b="1">
                <a:solidFill>
                  <a:srgbClr val="FFFF66"/>
                </a:solidFill>
                <a:latin typeface="Trebuchet MS" pitchFamily="34" charset="0"/>
              </a:defRPr>
            </a:lvl9pPr>
          </a:lstStyle>
          <a:p>
            <a:pPr eaLnBrk="1" hangingPunct="1"/>
            <a:fld id="{2537F6CA-4DC2-4E36-8EC1-4555D3ABE3B1}" type="slidenum">
              <a:rPr lang="en-US" sz="1200" b="0" smtClean="0">
                <a:solidFill>
                  <a:schemeClr val="tx1"/>
                </a:solidFill>
                <a:latin typeface="Times New Roman" pitchFamily="18" charset="0"/>
              </a:rPr>
              <a:pPr eaLnBrk="1" hangingPunct="1"/>
              <a:t>77</a:t>
            </a:fld>
            <a:endParaRPr lang="en-US" sz="1200" b="0" smtClean="0">
              <a:solidFill>
                <a:schemeClr val="tx1"/>
              </a:solidFill>
              <a:latin typeface="Times New Roman" pitchFamily="18"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Steve –The Science Advisory Board will operate independently from the Technical team and will review adequecy of science and how it is used in policy. The Science Advisory Board will be composed of 3-4 nationally recognized experts. Formation of the Board will occur in the springtime, timed with delivery of technical products to review. </a:t>
            </a: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400" b="1">
                <a:solidFill>
                  <a:srgbClr val="FFFF66"/>
                </a:solidFill>
                <a:latin typeface="Trebuchet MS" pitchFamily="34" charset="0"/>
              </a:defRPr>
            </a:lvl1pPr>
            <a:lvl2pPr marL="742950" indent="-285750" defTabSz="965200" eaLnBrk="0" hangingPunct="0">
              <a:defRPr sz="3400" b="1">
                <a:solidFill>
                  <a:srgbClr val="FFFF66"/>
                </a:solidFill>
                <a:latin typeface="Trebuchet MS" pitchFamily="34" charset="0"/>
              </a:defRPr>
            </a:lvl2pPr>
            <a:lvl3pPr marL="1143000" indent="-228600" defTabSz="965200" eaLnBrk="0" hangingPunct="0">
              <a:defRPr sz="3400" b="1">
                <a:solidFill>
                  <a:srgbClr val="FFFF66"/>
                </a:solidFill>
                <a:latin typeface="Trebuchet MS" pitchFamily="34" charset="0"/>
              </a:defRPr>
            </a:lvl3pPr>
            <a:lvl4pPr marL="1600200" indent="-228600" defTabSz="965200" eaLnBrk="0" hangingPunct="0">
              <a:defRPr sz="3400" b="1">
                <a:solidFill>
                  <a:srgbClr val="FFFF66"/>
                </a:solidFill>
                <a:latin typeface="Trebuchet MS" pitchFamily="34" charset="0"/>
              </a:defRPr>
            </a:lvl4pPr>
            <a:lvl5pPr marL="2057400" indent="-228600" defTabSz="965200" eaLnBrk="0" hangingPunct="0">
              <a:defRPr sz="3400" b="1">
                <a:solidFill>
                  <a:srgbClr val="FFFF66"/>
                </a:solidFill>
                <a:latin typeface="Trebuchet MS" pitchFamily="34" charset="0"/>
              </a:defRPr>
            </a:lvl5pPr>
            <a:lvl6pPr marL="2514600" indent="-228600" defTabSz="965200" eaLnBrk="0" fontAlgn="base" hangingPunct="0">
              <a:spcBef>
                <a:spcPct val="0"/>
              </a:spcBef>
              <a:spcAft>
                <a:spcPct val="0"/>
              </a:spcAft>
              <a:defRPr sz="3400" b="1">
                <a:solidFill>
                  <a:srgbClr val="FFFF66"/>
                </a:solidFill>
                <a:latin typeface="Trebuchet MS" pitchFamily="34" charset="0"/>
              </a:defRPr>
            </a:lvl6pPr>
            <a:lvl7pPr marL="2971800" indent="-228600" defTabSz="965200" eaLnBrk="0" fontAlgn="base" hangingPunct="0">
              <a:spcBef>
                <a:spcPct val="0"/>
              </a:spcBef>
              <a:spcAft>
                <a:spcPct val="0"/>
              </a:spcAft>
              <a:defRPr sz="3400" b="1">
                <a:solidFill>
                  <a:srgbClr val="FFFF66"/>
                </a:solidFill>
                <a:latin typeface="Trebuchet MS" pitchFamily="34" charset="0"/>
              </a:defRPr>
            </a:lvl7pPr>
            <a:lvl8pPr marL="3429000" indent="-228600" defTabSz="965200" eaLnBrk="0" fontAlgn="base" hangingPunct="0">
              <a:spcBef>
                <a:spcPct val="0"/>
              </a:spcBef>
              <a:spcAft>
                <a:spcPct val="0"/>
              </a:spcAft>
              <a:defRPr sz="3400" b="1">
                <a:solidFill>
                  <a:srgbClr val="FFFF66"/>
                </a:solidFill>
                <a:latin typeface="Trebuchet MS" pitchFamily="34" charset="0"/>
              </a:defRPr>
            </a:lvl8pPr>
            <a:lvl9pPr marL="3886200" indent="-228600" defTabSz="965200" eaLnBrk="0" fontAlgn="base" hangingPunct="0">
              <a:spcBef>
                <a:spcPct val="0"/>
              </a:spcBef>
              <a:spcAft>
                <a:spcPct val="0"/>
              </a:spcAft>
              <a:defRPr sz="3400" b="1">
                <a:solidFill>
                  <a:srgbClr val="FFFF66"/>
                </a:solidFill>
                <a:latin typeface="Trebuchet MS" pitchFamily="34" charset="0"/>
              </a:defRPr>
            </a:lvl9pPr>
          </a:lstStyle>
          <a:p>
            <a:pPr eaLnBrk="1" hangingPunct="1"/>
            <a:fld id="{3770367B-BEE6-4C33-996F-21FB29C6162F}" type="slidenum">
              <a:rPr lang="en-US" sz="1200" b="0" smtClean="0">
                <a:solidFill>
                  <a:schemeClr val="tx1"/>
                </a:solidFill>
                <a:latin typeface="Times New Roman" pitchFamily="18" charset="0"/>
              </a:rPr>
              <a:pPr eaLnBrk="1" hangingPunct="1"/>
              <a:t>78</a:t>
            </a:fld>
            <a:endParaRPr lang="en-US" sz="1200" b="0" smtClean="0">
              <a:solidFill>
                <a:schemeClr val="tx1"/>
              </a:solidFill>
              <a:latin typeface="Times New Roman" pitchFamily="18"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Steve –The Science Advisory Board will operate independently from the Technical team and will review adequecy of science and how it is used in policy. The Science Advisory Board will be composed of 3-4 nationally recognized experts. Formation of the Board will occur in the springtime, timed with delivery of technical products to review. </a:t>
            </a:r>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400" b="1">
                <a:solidFill>
                  <a:srgbClr val="FFFF66"/>
                </a:solidFill>
                <a:latin typeface="Trebuchet MS" pitchFamily="34" charset="0"/>
              </a:defRPr>
            </a:lvl1pPr>
            <a:lvl2pPr marL="742950" indent="-285750" defTabSz="965200" eaLnBrk="0" hangingPunct="0">
              <a:defRPr sz="3400" b="1">
                <a:solidFill>
                  <a:srgbClr val="FFFF66"/>
                </a:solidFill>
                <a:latin typeface="Trebuchet MS" pitchFamily="34" charset="0"/>
              </a:defRPr>
            </a:lvl2pPr>
            <a:lvl3pPr marL="1143000" indent="-228600" defTabSz="965200" eaLnBrk="0" hangingPunct="0">
              <a:defRPr sz="3400" b="1">
                <a:solidFill>
                  <a:srgbClr val="FFFF66"/>
                </a:solidFill>
                <a:latin typeface="Trebuchet MS" pitchFamily="34" charset="0"/>
              </a:defRPr>
            </a:lvl3pPr>
            <a:lvl4pPr marL="1600200" indent="-228600" defTabSz="965200" eaLnBrk="0" hangingPunct="0">
              <a:defRPr sz="3400" b="1">
                <a:solidFill>
                  <a:srgbClr val="FFFF66"/>
                </a:solidFill>
                <a:latin typeface="Trebuchet MS" pitchFamily="34" charset="0"/>
              </a:defRPr>
            </a:lvl4pPr>
            <a:lvl5pPr marL="2057400" indent="-228600" defTabSz="965200" eaLnBrk="0" hangingPunct="0">
              <a:defRPr sz="3400" b="1">
                <a:solidFill>
                  <a:srgbClr val="FFFF66"/>
                </a:solidFill>
                <a:latin typeface="Trebuchet MS" pitchFamily="34" charset="0"/>
              </a:defRPr>
            </a:lvl5pPr>
            <a:lvl6pPr marL="2514600" indent="-228600" defTabSz="965200" eaLnBrk="0" fontAlgn="base" hangingPunct="0">
              <a:spcBef>
                <a:spcPct val="0"/>
              </a:spcBef>
              <a:spcAft>
                <a:spcPct val="0"/>
              </a:spcAft>
              <a:defRPr sz="3400" b="1">
                <a:solidFill>
                  <a:srgbClr val="FFFF66"/>
                </a:solidFill>
                <a:latin typeface="Trebuchet MS" pitchFamily="34" charset="0"/>
              </a:defRPr>
            </a:lvl6pPr>
            <a:lvl7pPr marL="2971800" indent="-228600" defTabSz="965200" eaLnBrk="0" fontAlgn="base" hangingPunct="0">
              <a:spcBef>
                <a:spcPct val="0"/>
              </a:spcBef>
              <a:spcAft>
                <a:spcPct val="0"/>
              </a:spcAft>
              <a:defRPr sz="3400" b="1">
                <a:solidFill>
                  <a:srgbClr val="FFFF66"/>
                </a:solidFill>
                <a:latin typeface="Trebuchet MS" pitchFamily="34" charset="0"/>
              </a:defRPr>
            </a:lvl7pPr>
            <a:lvl8pPr marL="3429000" indent="-228600" defTabSz="965200" eaLnBrk="0" fontAlgn="base" hangingPunct="0">
              <a:spcBef>
                <a:spcPct val="0"/>
              </a:spcBef>
              <a:spcAft>
                <a:spcPct val="0"/>
              </a:spcAft>
              <a:defRPr sz="3400" b="1">
                <a:solidFill>
                  <a:srgbClr val="FFFF66"/>
                </a:solidFill>
                <a:latin typeface="Trebuchet MS" pitchFamily="34" charset="0"/>
              </a:defRPr>
            </a:lvl8pPr>
            <a:lvl9pPr marL="3886200" indent="-228600" defTabSz="965200" eaLnBrk="0" fontAlgn="base" hangingPunct="0">
              <a:spcBef>
                <a:spcPct val="0"/>
              </a:spcBef>
              <a:spcAft>
                <a:spcPct val="0"/>
              </a:spcAft>
              <a:defRPr sz="3400" b="1">
                <a:solidFill>
                  <a:srgbClr val="FFFF66"/>
                </a:solidFill>
                <a:latin typeface="Trebuchet MS" pitchFamily="34" charset="0"/>
              </a:defRPr>
            </a:lvl9pPr>
          </a:lstStyle>
          <a:p>
            <a:pPr eaLnBrk="1" hangingPunct="1"/>
            <a:fld id="{8650736E-22CC-487F-9CE0-BABD19DEF88D}" type="slidenum">
              <a:rPr lang="en-US" sz="1200" b="0" smtClean="0">
                <a:solidFill>
                  <a:schemeClr val="tx1"/>
                </a:solidFill>
                <a:latin typeface="Times New Roman" pitchFamily="18" charset="0"/>
              </a:rPr>
              <a:pPr eaLnBrk="1" hangingPunct="1"/>
              <a:t>79</a:t>
            </a:fld>
            <a:endParaRPr lang="en-US" sz="1200" b="0" smtClean="0">
              <a:solidFill>
                <a:schemeClr val="tx1"/>
              </a:solidFill>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4A7DCAB6-71A3-4CDF-9594-F4AF95B56225}" type="slidenum">
              <a:rPr lang="en-US" sz="1200" b="0" smtClean="0">
                <a:solidFill>
                  <a:schemeClr val="tx1"/>
                </a:solidFill>
                <a:latin typeface="Times New Roman" pitchFamily="18" charset="0"/>
              </a:rPr>
              <a:pPr eaLnBrk="1" hangingPunct="1"/>
              <a:t>8</a:t>
            </a:fld>
            <a:endParaRPr lang="en-US" sz="1200" b="0" smtClean="0">
              <a:solidFill>
                <a:schemeClr val="tx1"/>
              </a:solidFill>
              <a:latin typeface="Times New Roman"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RIK</a:t>
            </a:r>
          </a:p>
          <a:p>
            <a:pPr eaLnBrk="1" hangingPunct="1"/>
            <a:endParaRPr lang="en-US" smtClean="0"/>
          </a:p>
          <a:p>
            <a:pPr eaLnBrk="1" hangingPunct="1">
              <a:buFontTx/>
              <a:buChar char="•"/>
            </a:pPr>
            <a:endParaRPr lang="en-US" smtClean="0"/>
          </a:p>
          <a:p>
            <a:pPr eaLnBrk="1" hangingPunct="1"/>
            <a:endParaRPr lang="en-US" smtClean="0"/>
          </a:p>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400" b="1">
                <a:solidFill>
                  <a:srgbClr val="FFFF66"/>
                </a:solidFill>
                <a:latin typeface="Trebuchet MS" pitchFamily="34" charset="0"/>
              </a:defRPr>
            </a:lvl1pPr>
            <a:lvl2pPr marL="742950" indent="-285750" defTabSz="966788" eaLnBrk="0" hangingPunct="0">
              <a:defRPr sz="3400" b="1">
                <a:solidFill>
                  <a:srgbClr val="FFFF66"/>
                </a:solidFill>
                <a:latin typeface="Trebuchet MS" pitchFamily="34" charset="0"/>
              </a:defRPr>
            </a:lvl2pPr>
            <a:lvl3pPr marL="1143000" indent="-228600" defTabSz="966788" eaLnBrk="0" hangingPunct="0">
              <a:defRPr sz="3400" b="1">
                <a:solidFill>
                  <a:srgbClr val="FFFF66"/>
                </a:solidFill>
                <a:latin typeface="Trebuchet MS" pitchFamily="34" charset="0"/>
              </a:defRPr>
            </a:lvl3pPr>
            <a:lvl4pPr marL="1600200" indent="-228600" defTabSz="966788" eaLnBrk="0" hangingPunct="0">
              <a:defRPr sz="3400" b="1">
                <a:solidFill>
                  <a:srgbClr val="FFFF66"/>
                </a:solidFill>
                <a:latin typeface="Trebuchet MS" pitchFamily="34" charset="0"/>
              </a:defRPr>
            </a:lvl4pPr>
            <a:lvl5pPr marL="2057400" indent="-228600" defTabSz="966788" eaLnBrk="0" hangingPunct="0">
              <a:defRPr sz="3400" b="1">
                <a:solidFill>
                  <a:srgbClr val="FFFF66"/>
                </a:solidFill>
                <a:latin typeface="Trebuchet MS" pitchFamily="34" charset="0"/>
              </a:defRPr>
            </a:lvl5pPr>
            <a:lvl6pPr marL="2514600" indent="-228600" defTabSz="966788" eaLnBrk="0" fontAlgn="base" hangingPunct="0">
              <a:spcBef>
                <a:spcPct val="0"/>
              </a:spcBef>
              <a:spcAft>
                <a:spcPct val="0"/>
              </a:spcAft>
              <a:defRPr sz="3400" b="1">
                <a:solidFill>
                  <a:srgbClr val="FFFF66"/>
                </a:solidFill>
                <a:latin typeface="Trebuchet MS" pitchFamily="34" charset="0"/>
              </a:defRPr>
            </a:lvl6pPr>
            <a:lvl7pPr marL="2971800" indent="-228600" defTabSz="966788" eaLnBrk="0" fontAlgn="base" hangingPunct="0">
              <a:spcBef>
                <a:spcPct val="0"/>
              </a:spcBef>
              <a:spcAft>
                <a:spcPct val="0"/>
              </a:spcAft>
              <a:defRPr sz="3400" b="1">
                <a:solidFill>
                  <a:srgbClr val="FFFF66"/>
                </a:solidFill>
                <a:latin typeface="Trebuchet MS" pitchFamily="34" charset="0"/>
              </a:defRPr>
            </a:lvl7pPr>
            <a:lvl8pPr marL="3429000" indent="-228600" defTabSz="966788" eaLnBrk="0" fontAlgn="base" hangingPunct="0">
              <a:spcBef>
                <a:spcPct val="0"/>
              </a:spcBef>
              <a:spcAft>
                <a:spcPct val="0"/>
              </a:spcAft>
              <a:defRPr sz="3400" b="1">
                <a:solidFill>
                  <a:srgbClr val="FFFF66"/>
                </a:solidFill>
                <a:latin typeface="Trebuchet MS" pitchFamily="34" charset="0"/>
              </a:defRPr>
            </a:lvl8pPr>
            <a:lvl9pPr marL="3886200" indent="-228600" defTabSz="966788" eaLnBrk="0" fontAlgn="base" hangingPunct="0">
              <a:spcBef>
                <a:spcPct val="0"/>
              </a:spcBef>
              <a:spcAft>
                <a:spcPct val="0"/>
              </a:spcAft>
              <a:defRPr sz="3400" b="1">
                <a:solidFill>
                  <a:srgbClr val="FFFF66"/>
                </a:solidFill>
                <a:latin typeface="Trebuchet MS" pitchFamily="34" charset="0"/>
              </a:defRPr>
            </a:lvl9pPr>
          </a:lstStyle>
          <a:p>
            <a:pPr eaLnBrk="1" hangingPunct="1"/>
            <a:fld id="{A675273E-F6E3-4E12-83C7-A53CB6220F3E}" type="slidenum">
              <a:rPr lang="en-US" sz="1200" b="0" smtClean="0">
                <a:solidFill>
                  <a:schemeClr val="tx1"/>
                </a:solidFill>
                <a:latin typeface="Times New Roman" pitchFamily="18" charset="0"/>
              </a:rPr>
              <a:pPr eaLnBrk="1" hangingPunct="1"/>
              <a:t>9</a:t>
            </a:fld>
            <a:endParaRPr lang="en-US" sz="1200" b="0" smtClean="0">
              <a:solidFill>
                <a:schemeClr val="tx1"/>
              </a:solidFill>
              <a:latin typeface="Times New Roman"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RIK</a:t>
            </a:r>
          </a:p>
          <a:p>
            <a:pPr eaLnBrk="1" hangingPunct="1"/>
            <a:endParaRPr lang="en-US" smtClean="0"/>
          </a:p>
          <a:p>
            <a:pPr eaLnBrk="1" hangingPunct="1">
              <a:buFontTx/>
              <a:buChar char="•"/>
            </a:pPr>
            <a:endParaRPr lang="en-US" smtClean="0"/>
          </a:p>
          <a:p>
            <a:pPr eaLnBrk="1" hangingPunct="1"/>
            <a:endParaRPr lang="en-US" smtClean="0"/>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53282"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353283"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5862A2-93B8-48F6-815E-2020A08F4965}" type="slidenum">
              <a:rPr lang="en-US"/>
              <a:pPr>
                <a:defRPr/>
              </a:pPr>
              <a:t>‹#›</a:t>
            </a:fld>
            <a:endParaRPr lang="en-US"/>
          </a:p>
        </p:txBody>
      </p:sp>
    </p:spTree>
    <p:extLst>
      <p:ext uri="{BB962C8B-B14F-4D97-AF65-F5344CB8AC3E}">
        <p14:creationId xmlns:p14="http://schemas.microsoft.com/office/powerpoint/2010/main" val="2949366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6D8782-3367-44E9-BCCE-65B63ABA9486}" type="slidenum">
              <a:rPr lang="en-US"/>
              <a:pPr>
                <a:defRPr/>
              </a:pPr>
              <a:t>‹#›</a:t>
            </a:fld>
            <a:endParaRPr lang="en-US"/>
          </a:p>
        </p:txBody>
      </p:sp>
    </p:spTree>
    <p:extLst>
      <p:ext uri="{BB962C8B-B14F-4D97-AF65-F5344CB8AC3E}">
        <p14:creationId xmlns:p14="http://schemas.microsoft.com/office/powerpoint/2010/main" val="3555965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6830F3-E2A1-4CA1-AF98-C5EDC139FCF2}" type="slidenum">
              <a:rPr lang="en-US"/>
              <a:pPr>
                <a:defRPr/>
              </a:pPr>
              <a:t>‹#›</a:t>
            </a:fld>
            <a:endParaRPr lang="en-US"/>
          </a:p>
        </p:txBody>
      </p:sp>
    </p:spTree>
    <p:extLst>
      <p:ext uri="{BB962C8B-B14F-4D97-AF65-F5344CB8AC3E}">
        <p14:creationId xmlns:p14="http://schemas.microsoft.com/office/powerpoint/2010/main" val="1604160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B01A1A-142B-45C5-9E3C-8453EE6D0AA0}" type="slidenum">
              <a:rPr lang="en-US"/>
              <a:pPr>
                <a:defRPr/>
              </a:pPr>
              <a:t>‹#›</a:t>
            </a:fld>
            <a:endParaRPr lang="en-US"/>
          </a:p>
        </p:txBody>
      </p:sp>
    </p:spTree>
    <p:extLst>
      <p:ext uri="{BB962C8B-B14F-4D97-AF65-F5344CB8AC3E}">
        <p14:creationId xmlns:p14="http://schemas.microsoft.com/office/powerpoint/2010/main" val="6184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08ED9451-C369-4E99-8E2E-6B30CC3397D7}" type="slidenum">
              <a:rPr lang="en-US"/>
              <a:pPr>
                <a:defRPr/>
              </a:pPr>
              <a:t>‹#›</a:t>
            </a:fld>
            <a:endParaRPr lang="en-US"/>
          </a:p>
        </p:txBody>
      </p:sp>
    </p:spTree>
    <p:extLst>
      <p:ext uri="{BB962C8B-B14F-4D97-AF65-F5344CB8AC3E}">
        <p14:creationId xmlns:p14="http://schemas.microsoft.com/office/powerpoint/2010/main" val="1124016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E35B8A-8A07-4D48-BF8D-AF3178A1ED8D}" type="slidenum">
              <a:rPr lang="en-US"/>
              <a:pPr>
                <a:defRPr/>
              </a:pPr>
              <a:t>‹#›</a:t>
            </a:fld>
            <a:endParaRPr lang="en-US"/>
          </a:p>
        </p:txBody>
      </p:sp>
    </p:spTree>
    <p:extLst>
      <p:ext uri="{BB962C8B-B14F-4D97-AF65-F5344CB8AC3E}">
        <p14:creationId xmlns:p14="http://schemas.microsoft.com/office/powerpoint/2010/main" val="153756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385CA34-EEA8-426C-8ADB-FCD71FA3476D}" type="slidenum">
              <a:rPr lang="en-US"/>
              <a:pPr>
                <a:defRPr/>
              </a:pPr>
              <a:t>‹#›</a:t>
            </a:fld>
            <a:endParaRPr lang="en-US"/>
          </a:p>
        </p:txBody>
      </p:sp>
    </p:spTree>
    <p:extLst>
      <p:ext uri="{BB962C8B-B14F-4D97-AF65-F5344CB8AC3E}">
        <p14:creationId xmlns:p14="http://schemas.microsoft.com/office/powerpoint/2010/main" val="2439110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0B76309-338D-4B93-BA31-4A7C0BC93930}" type="slidenum">
              <a:rPr lang="en-US"/>
              <a:pPr>
                <a:defRPr/>
              </a:pPr>
              <a:t>‹#›</a:t>
            </a:fld>
            <a:endParaRPr lang="en-US"/>
          </a:p>
        </p:txBody>
      </p:sp>
    </p:spTree>
    <p:extLst>
      <p:ext uri="{BB962C8B-B14F-4D97-AF65-F5344CB8AC3E}">
        <p14:creationId xmlns:p14="http://schemas.microsoft.com/office/powerpoint/2010/main" val="1224332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805A038-9ACF-4DDC-B172-EDF3B4556C16}" type="slidenum">
              <a:rPr lang="en-US"/>
              <a:pPr>
                <a:defRPr/>
              </a:pPr>
              <a:t>‹#›</a:t>
            </a:fld>
            <a:endParaRPr lang="en-US"/>
          </a:p>
        </p:txBody>
      </p:sp>
    </p:spTree>
    <p:extLst>
      <p:ext uri="{BB962C8B-B14F-4D97-AF65-F5344CB8AC3E}">
        <p14:creationId xmlns:p14="http://schemas.microsoft.com/office/powerpoint/2010/main" val="1466531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76DCDC-C445-4CDA-B8DC-CE3613F6A372}" type="slidenum">
              <a:rPr lang="en-US"/>
              <a:pPr>
                <a:defRPr/>
              </a:pPr>
              <a:t>‹#›</a:t>
            </a:fld>
            <a:endParaRPr lang="en-US"/>
          </a:p>
        </p:txBody>
      </p:sp>
    </p:spTree>
    <p:extLst>
      <p:ext uri="{BB962C8B-B14F-4D97-AF65-F5344CB8AC3E}">
        <p14:creationId xmlns:p14="http://schemas.microsoft.com/office/powerpoint/2010/main" val="407946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A82AEC-531B-4AA9-8963-90643C6500AD}" type="slidenum">
              <a:rPr lang="en-US"/>
              <a:pPr>
                <a:defRPr/>
              </a:pPr>
              <a:t>‹#›</a:t>
            </a:fld>
            <a:endParaRPr lang="en-US"/>
          </a:p>
        </p:txBody>
      </p:sp>
    </p:spTree>
    <p:extLst>
      <p:ext uri="{BB962C8B-B14F-4D97-AF65-F5344CB8AC3E}">
        <p14:creationId xmlns:p14="http://schemas.microsoft.com/office/powerpoint/2010/main" val="2085193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F71CFF-EE94-401E-9434-0E40959C7EA0}" type="slidenum">
              <a:rPr lang="en-US"/>
              <a:pPr>
                <a:defRPr/>
              </a:pPr>
              <a:t>‹#›</a:t>
            </a:fld>
            <a:endParaRPr lang="en-US"/>
          </a:p>
        </p:txBody>
      </p:sp>
    </p:spTree>
    <p:extLst>
      <p:ext uri="{BB962C8B-B14F-4D97-AF65-F5344CB8AC3E}">
        <p14:creationId xmlns:p14="http://schemas.microsoft.com/office/powerpoint/2010/main" val="9991595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FE6730-6F02-446D-B629-B0D5A2B7795B}" type="slidenum">
              <a:rPr lang="en-US"/>
              <a:pPr>
                <a:defRPr/>
              </a:pPr>
              <a:t>‹#›</a:t>
            </a:fld>
            <a:endParaRPr lang="en-US"/>
          </a:p>
        </p:txBody>
      </p:sp>
    </p:spTree>
    <p:extLst>
      <p:ext uri="{BB962C8B-B14F-4D97-AF65-F5344CB8AC3E}">
        <p14:creationId xmlns:p14="http://schemas.microsoft.com/office/powerpoint/2010/main" val="3649777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EFD0F2-3674-4F21-ACE6-DD30A02D6610}" type="slidenum">
              <a:rPr lang="en-US"/>
              <a:pPr>
                <a:defRPr/>
              </a:pPr>
              <a:t>‹#›</a:t>
            </a:fld>
            <a:endParaRPr lang="en-US"/>
          </a:p>
        </p:txBody>
      </p:sp>
    </p:spTree>
    <p:extLst>
      <p:ext uri="{BB962C8B-B14F-4D97-AF65-F5344CB8AC3E}">
        <p14:creationId xmlns:p14="http://schemas.microsoft.com/office/powerpoint/2010/main" val="32828995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A3E8221-8384-4784-AE14-9C64992DC6EC}" type="slidenum">
              <a:rPr lang="en-US"/>
              <a:pPr>
                <a:defRPr/>
              </a:pPr>
              <a:t>‹#›</a:t>
            </a:fld>
            <a:endParaRPr lang="en-US"/>
          </a:p>
        </p:txBody>
      </p:sp>
    </p:spTree>
    <p:extLst>
      <p:ext uri="{BB962C8B-B14F-4D97-AF65-F5344CB8AC3E}">
        <p14:creationId xmlns:p14="http://schemas.microsoft.com/office/powerpoint/2010/main" val="29010345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9DA3262-A8E5-48B0-8CDF-5E0071B2BA78}" type="slidenum">
              <a:rPr lang="en-US"/>
              <a:pPr>
                <a:defRPr/>
              </a:pPr>
              <a:t>‹#›</a:t>
            </a:fld>
            <a:endParaRPr lang="en-US"/>
          </a:p>
        </p:txBody>
      </p:sp>
    </p:spTree>
    <p:extLst>
      <p:ext uri="{BB962C8B-B14F-4D97-AF65-F5344CB8AC3E}">
        <p14:creationId xmlns:p14="http://schemas.microsoft.com/office/powerpoint/2010/main" val="17382331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47F62EE-1D8B-4941-92A5-1F1AA86E4193}" type="slidenum">
              <a:rPr lang="en-US"/>
              <a:pPr>
                <a:defRPr/>
              </a:pPr>
              <a:t>‹#›</a:t>
            </a:fld>
            <a:endParaRPr lang="en-US"/>
          </a:p>
        </p:txBody>
      </p:sp>
    </p:spTree>
    <p:extLst>
      <p:ext uri="{BB962C8B-B14F-4D97-AF65-F5344CB8AC3E}">
        <p14:creationId xmlns:p14="http://schemas.microsoft.com/office/powerpoint/2010/main" val="11133261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6A3B19-DAB7-4254-965A-C355E9B062DF}" type="slidenum">
              <a:rPr lang="en-US"/>
              <a:pPr>
                <a:defRPr/>
              </a:pPr>
              <a:t>‹#›</a:t>
            </a:fld>
            <a:endParaRPr lang="en-US"/>
          </a:p>
        </p:txBody>
      </p:sp>
    </p:spTree>
    <p:extLst>
      <p:ext uri="{BB962C8B-B14F-4D97-AF65-F5344CB8AC3E}">
        <p14:creationId xmlns:p14="http://schemas.microsoft.com/office/powerpoint/2010/main" val="15211693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A21BED-6ACB-4C8D-BF89-D6250BA85A60}" type="slidenum">
              <a:rPr lang="en-US"/>
              <a:pPr>
                <a:defRPr/>
              </a:pPr>
              <a:t>‹#›</a:t>
            </a:fld>
            <a:endParaRPr lang="en-US"/>
          </a:p>
        </p:txBody>
      </p:sp>
    </p:spTree>
    <p:extLst>
      <p:ext uri="{BB962C8B-B14F-4D97-AF65-F5344CB8AC3E}">
        <p14:creationId xmlns:p14="http://schemas.microsoft.com/office/powerpoint/2010/main" val="18613630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6F36F8-DB79-41CC-B434-C07788DC9897}" type="slidenum">
              <a:rPr lang="en-US"/>
              <a:pPr>
                <a:defRPr/>
              </a:pPr>
              <a:t>‹#›</a:t>
            </a:fld>
            <a:endParaRPr lang="en-US"/>
          </a:p>
        </p:txBody>
      </p:sp>
    </p:spTree>
    <p:extLst>
      <p:ext uri="{BB962C8B-B14F-4D97-AF65-F5344CB8AC3E}">
        <p14:creationId xmlns:p14="http://schemas.microsoft.com/office/powerpoint/2010/main" val="42079252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9066DF-C448-437A-A7B5-5AB0CAE61D5E}" type="slidenum">
              <a:rPr lang="en-US"/>
              <a:pPr>
                <a:defRPr/>
              </a:pPr>
              <a:t>‹#›</a:t>
            </a:fld>
            <a:endParaRPr lang="en-US"/>
          </a:p>
        </p:txBody>
      </p:sp>
    </p:spTree>
    <p:extLst>
      <p:ext uri="{BB962C8B-B14F-4D97-AF65-F5344CB8AC3E}">
        <p14:creationId xmlns:p14="http://schemas.microsoft.com/office/powerpoint/2010/main" val="3404496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A9807A-7F26-4E51-9201-BD68AFACDC90}" type="slidenum">
              <a:rPr lang="en-US"/>
              <a:pPr>
                <a:defRPr/>
              </a:pPr>
              <a:t>‹#›</a:t>
            </a:fld>
            <a:endParaRPr lang="en-US"/>
          </a:p>
        </p:txBody>
      </p:sp>
    </p:spTree>
    <p:extLst>
      <p:ext uri="{BB962C8B-B14F-4D97-AF65-F5344CB8AC3E}">
        <p14:creationId xmlns:p14="http://schemas.microsoft.com/office/powerpoint/2010/main" val="156090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1177BD-007F-4E73-B626-BF3CBA698584}" type="slidenum">
              <a:rPr lang="en-US"/>
              <a:pPr>
                <a:defRPr/>
              </a:pPr>
              <a:t>‹#›</a:t>
            </a:fld>
            <a:endParaRPr lang="en-US"/>
          </a:p>
        </p:txBody>
      </p:sp>
    </p:spTree>
    <p:extLst>
      <p:ext uri="{BB962C8B-B14F-4D97-AF65-F5344CB8AC3E}">
        <p14:creationId xmlns:p14="http://schemas.microsoft.com/office/powerpoint/2010/main" val="1479103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D50AE1A-B2BD-44CC-B235-A949ACB9B3B2}" type="slidenum">
              <a:rPr lang="en-US"/>
              <a:pPr>
                <a:defRPr/>
              </a:pPr>
              <a:t>‹#›</a:t>
            </a:fld>
            <a:endParaRPr lang="en-US"/>
          </a:p>
        </p:txBody>
      </p:sp>
    </p:spTree>
    <p:extLst>
      <p:ext uri="{BB962C8B-B14F-4D97-AF65-F5344CB8AC3E}">
        <p14:creationId xmlns:p14="http://schemas.microsoft.com/office/powerpoint/2010/main" val="2983489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6D78D11-CC25-4FBF-8CC2-B8421DC5E9AE}" type="slidenum">
              <a:rPr lang="en-US"/>
              <a:pPr>
                <a:defRPr/>
              </a:pPr>
              <a:t>‹#›</a:t>
            </a:fld>
            <a:endParaRPr lang="en-US"/>
          </a:p>
        </p:txBody>
      </p:sp>
    </p:spTree>
    <p:extLst>
      <p:ext uri="{BB962C8B-B14F-4D97-AF65-F5344CB8AC3E}">
        <p14:creationId xmlns:p14="http://schemas.microsoft.com/office/powerpoint/2010/main" val="2672996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335C5CD-F310-4607-88FB-ED011A56F6C7}" type="slidenum">
              <a:rPr lang="en-US"/>
              <a:pPr>
                <a:defRPr/>
              </a:pPr>
              <a:t>‹#›</a:t>
            </a:fld>
            <a:endParaRPr lang="en-US"/>
          </a:p>
        </p:txBody>
      </p:sp>
    </p:spTree>
    <p:extLst>
      <p:ext uri="{BB962C8B-B14F-4D97-AF65-F5344CB8AC3E}">
        <p14:creationId xmlns:p14="http://schemas.microsoft.com/office/powerpoint/2010/main" val="854241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9823D8-FCEF-4588-9EE0-8E4546099F7E}" type="slidenum">
              <a:rPr lang="en-US"/>
              <a:pPr>
                <a:defRPr/>
              </a:pPr>
              <a:t>‹#›</a:t>
            </a:fld>
            <a:endParaRPr lang="en-US"/>
          </a:p>
        </p:txBody>
      </p:sp>
    </p:spTree>
    <p:extLst>
      <p:ext uri="{BB962C8B-B14F-4D97-AF65-F5344CB8AC3E}">
        <p14:creationId xmlns:p14="http://schemas.microsoft.com/office/powerpoint/2010/main" val="2545476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2988B0-7243-4CC1-9094-F76B49F46A51}" type="slidenum">
              <a:rPr lang="en-US"/>
              <a:pPr>
                <a:defRPr/>
              </a:pPr>
              <a:t>‹#›</a:t>
            </a:fld>
            <a:endParaRPr lang="en-US"/>
          </a:p>
        </p:txBody>
      </p:sp>
    </p:spTree>
    <p:extLst>
      <p:ext uri="{BB962C8B-B14F-4D97-AF65-F5344CB8AC3E}">
        <p14:creationId xmlns:p14="http://schemas.microsoft.com/office/powerpoint/2010/main" val="2028029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amma/>
                <a:shade val="46275"/>
                <a:invGamma/>
              </a:schemeClr>
            </a:gs>
            <a:gs pos="50000">
              <a:schemeClr val="bg2"/>
            </a:gs>
            <a:gs pos="100000">
              <a:schemeClr val="bg2">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22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defRPr>
            </a:lvl1pPr>
          </a:lstStyle>
          <a:p>
            <a:pPr>
              <a:defRPr/>
            </a:pPr>
            <a:endParaRPr lang="en-US"/>
          </a:p>
        </p:txBody>
      </p:sp>
      <p:sp>
        <p:nvSpPr>
          <p:cNvPr id="3522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defRPr>
            </a:lvl1pPr>
          </a:lstStyle>
          <a:p>
            <a:pPr>
              <a:defRPr/>
            </a:pPr>
            <a:endParaRPr lang="en-US"/>
          </a:p>
        </p:txBody>
      </p:sp>
      <p:sp>
        <p:nvSpPr>
          <p:cNvPr id="3522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pPr>
              <a:defRPr/>
            </a:pPr>
            <a:fld id="{9DDC9FAD-31F6-4C45-BB7A-9723721D377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Lst>
  <p:hf hdr="0" ftr="0" dt="0"/>
  <p:txStyles>
    <p:titleStyle>
      <a:lvl1pPr algn="ctr" rtl="0" eaLnBrk="0" fontAlgn="base" hangingPunct="0">
        <a:spcBef>
          <a:spcPct val="0"/>
        </a:spcBef>
        <a:spcAft>
          <a:spcPct val="0"/>
        </a:spcAft>
        <a:defRPr sz="4400">
          <a:solidFill>
            <a:srgbClr val="BCD389"/>
          </a:solidFill>
          <a:latin typeface="+mj-lt"/>
          <a:ea typeface="+mj-ea"/>
          <a:cs typeface="+mj-cs"/>
        </a:defRPr>
      </a:lvl1pPr>
      <a:lvl2pPr algn="ctr" rtl="0" eaLnBrk="0" fontAlgn="base" hangingPunct="0">
        <a:spcBef>
          <a:spcPct val="0"/>
        </a:spcBef>
        <a:spcAft>
          <a:spcPct val="0"/>
        </a:spcAft>
        <a:defRPr sz="4400">
          <a:solidFill>
            <a:srgbClr val="BCD389"/>
          </a:solidFill>
          <a:latin typeface="Trebuchet MS" pitchFamily="34" charset="0"/>
        </a:defRPr>
      </a:lvl2pPr>
      <a:lvl3pPr algn="ctr" rtl="0" eaLnBrk="0" fontAlgn="base" hangingPunct="0">
        <a:spcBef>
          <a:spcPct val="0"/>
        </a:spcBef>
        <a:spcAft>
          <a:spcPct val="0"/>
        </a:spcAft>
        <a:defRPr sz="4400">
          <a:solidFill>
            <a:srgbClr val="BCD389"/>
          </a:solidFill>
          <a:latin typeface="Trebuchet MS" pitchFamily="34" charset="0"/>
        </a:defRPr>
      </a:lvl3pPr>
      <a:lvl4pPr algn="ctr" rtl="0" eaLnBrk="0" fontAlgn="base" hangingPunct="0">
        <a:spcBef>
          <a:spcPct val="0"/>
        </a:spcBef>
        <a:spcAft>
          <a:spcPct val="0"/>
        </a:spcAft>
        <a:defRPr sz="4400">
          <a:solidFill>
            <a:srgbClr val="BCD389"/>
          </a:solidFill>
          <a:latin typeface="Trebuchet MS" pitchFamily="34" charset="0"/>
        </a:defRPr>
      </a:lvl4pPr>
      <a:lvl5pPr algn="ctr" rtl="0" eaLnBrk="0" fontAlgn="base" hangingPunct="0">
        <a:spcBef>
          <a:spcPct val="0"/>
        </a:spcBef>
        <a:spcAft>
          <a:spcPct val="0"/>
        </a:spcAft>
        <a:defRPr sz="4400">
          <a:solidFill>
            <a:srgbClr val="BCD389"/>
          </a:solidFill>
          <a:latin typeface="Trebuchet MS" pitchFamily="34" charset="0"/>
        </a:defRPr>
      </a:lvl5pPr>
      <a:lvl6pPr marL="457200" algn="ctr" rtl="0" fontAlgn="base">
        <a:spcBef>
          <a:spcPct val="0"/>
        </a:spcBef>
        <a:spcAft>
          <a:spcPct val="0"/>
        </a:spcAft>
        <a:defRPr sz="4400">
          <a:solidFill>
            <a:srgbClr val="BCD389"/>
          </a:solidFill>
          <a:latin typeface="Trebuchet MS" pitchFamily="34" charset="0"/>
        </a:defRPr>
      </a:lvl6pPr>
      <a:lvl7pPr marL="914400" algn="ctr" rtl="0" fontAlgn="base">
        <a:spcBef>
          <a:spcPct val="0"/>
        </a:spcBef>
        <a:spcAft>
          <a:spcPct val="0"/>
        </a:spcAft>
        <a:defRPr sz="4400">
          <a:solidFill>
            <a:srgbClr val="BCD389"/>
          </a:solidFill>
          <a:latin typeface="Trebuchet MS" pitchFamily="34" charset="0"/>
        </a:defRPr>
      </a:lvl7pPr>
      <a:lvl8pPr marL="1371600" algn="ctr" rtl="0" fontAlgn="base">
        <a:spcBef>
          <a:spcPct val="0"/>
        </a:spcBef>
        <a:spcAft>
          <a:spcPct val="0"/>
        </a:spcAft>
        <a:defRPr sz="4400">
          <a:solidFill>
            <a:srgbClr val="BCD389"/>
          </a:solidFill>
          <a:latin typeface="Trebuchet MS" pitchFamily="34" charset="0"/>
        </a:defRPr>
      </a:lvl8pPr>
      <a:lvl9pPr marL="1828800" algn="ctr" rtl="0" fontAlgn="base">
        <a:spcBef>
          <a:spcPct val="0"/>
        </a:spcBef>
        <a:spcAft>
          <a:spcPct val="0"/>
        </a:spcAft>
        <a:defRPr sz="4400">
          <a:solidFill>
            <a:srgbClr val="BCD389"/>
          </a:solidFill>
          <a:latin typeface="Trebuchet MS" pitchFamily="34" charset="0"/>
        </a:defRPr>
      </a:lvl9pPr>
    </p:titleStyle>
    <p:bodyStyle>
      <a:lvl1pPr marL="342900" indent="-342900" algn="l" rtl="0" eaLnBrk="0" fontAlgn="base" hangingPunct="0">
        <a:spcBef>
          <a:spcPct val="20000"/>
        </a:spcBef>
        <a:spcAft>
          <a:spcPct val="0"/>
        </a:spcAft>
        <a:buClr>
          <a:srgbClr val="FFFF99"/>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Font typeface="Trebuchet MS"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Font typeface="Trebuchet MS" pitchFamily="34" charset="0"/>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182F"/>
            </a:gs>
            <a:gs pos="50000">
              <a:schemeClr val="bg2"/>
            </a:gs>
            <a:gs pos="100000">
              <a:srgbClr val="00182F"/>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22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defRPr>
            </a:lvl1pPr>
          </a:lstStyle>
          <a:p>
            <a:pPr>
              <a:defRPr/>
            </a:pPr>
            <a:endParaRPr lang="en-US"/>
          </a:p>
        </p:txBody>
      </p:sp>
      <p:sp>
        <p:nvSpPr>
          <p:cNvPr id="3522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defRPr>
            </a:lvl1pPr>
          </a:lstStyle>
          <a:p>
            <a:pPr>
              <a:defRPr/>
            </a:pPr>
            <a:endParaRPr lang="en-US"/>
          </a:p>
        </p:txBody>
      </p:sp>
      <p:sp>
        <p:nvSpPr>
          <p:cNvPr id="3522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pPr>
              <a:defRPr/>
            </a:pPr>
            <a:fld id="{D0BC879D-1ED4-40E6-8C1D-523B1E01E96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hdr="0" ftr="0" dt="0"/>
  <p:txStyles>
    <p:titleStyle>
      <a:lvl1pPr algn="ctr" rtl="0" eaLnBrk="0" fontAlgn="base" hangingPunct="0">
        <a:spcBef>
          <a:spcPct val="0"/>
        </a:spcBef>
        <a:spcAft>
          <a:spcPct val="0"/>
        </a:spcAft>
        <a:defRPr sz="4400">
          <a:solidFill>
            <a:srgbClr val="BCD389"/>
          </a:solidFill>
          <a:latin typeface="+mj-lt"/>
          <a:ea typeface="+mj-ea"/>
          <a:cs typeface="+mj-cs"/>
        </a:defRPr>
      </a:lvl1pPr>
      <a:lvl2pPr algn="ctr" rtl="0" eaLnBrk="0" fontAlgn="base" hangingPunct="0">
        <a:spcBef>
          <a:spcPct val="0"/>
        </a:spcBef>
        <a:spcAft>
          <a:spcPct val="0"/>
        </a:spcAft>
        <a:defRPr sz="4400">
          <a:solidFill>
            <a:srgbClr val="BCD389"/>
          </a:solidFill>
          <a:latin typeface="Trebuchet MS" pitchFamily="34" charset="0"/>
        </a:defRPr>
      </a:lvl2pPr>
      <a:lvl3pPr algn="ctr" rtl="0" eaLnBrk="0" fontAlgn="base" hangingPunct="0">
        <a:spcBef>
          <a:spcPct val="0"/>
        </a:spcBef>
        <a:spcAft>
          <a:spcPct val="0"/>
        </a:spcAft>
        <a:defRPr sz="4400">
          <a:solidFill>
            <a:srgbClr val="BCD389"/>
          </a:solidFill>
          <a:latin typeface="Trebuchet MS" pitchFamily="34" charset="0"/>
        </a:defRPr>
      </a:lvl3pPr>
      <a:lvl4pPr algn="ctr" rtl="0" eaLnBrk="0" fontAlgn="base" hangingPunct="0">
        <a:spcBef>
          <a:spcPct val="0"/>
        </a:spcBef>
        <a:spcAft>
          <a:spcPct val="0"/>
        </a:spcAft>
        <a:defRPr sz="4400">
          <a:solidFill>
            <a:srgbClr val="BCD389"/>
          </a:solidFill>
          <a:latin typeface="Trebuchet MS" pitchFamily="34" charset="0"/>
        </a:defRPr>
      </a:lvl4pPr>
      <a:lvl5pPr algn="ctr" rtl="0" eaLnBrk="0" fontAlgn="base" hangingPunct="0">
        <a:spcBef>
          <a:spcPct val="0"/>
        </a:spcBef>
        <a:spcAft>
          <a:spcPct val="0"/>
        </a:spcAft>
        <a:defRPr sz="4400">
          <a:solidFill>
            <a:srgbClr val="BCD389"/>
          </a:solidFill>
          <a:latin typeface="Trebuchet MS" pitchFamily="34" charset="0"/>
        </a:defRPr>
      </a:lvl5pPr>
      <a:lvl6pPr marL="457200" algn="ctr" rtl="0" fontAlgn="base">
        <a:spcBef>
          <a:spcPct val="0"/>
        </a:spcBef>
        <a:spcAft>
          <a:spcPct val="0"/>
        </a:spcAft>
        <a:defRPr sz="4400">
          <a:solidFill>
            <a:srgbClr val="BCD389"/>
          </a:solidFill>
          <a:latin typeface="Trebuchet MS" pitchFamily="34" charset="0"/>
        </a:defRPr>
      </a:lvl6pPr>
      <a:lvl7pPr marL="914400" algn="ctr" rtl="0" fontAlgn="base">
        <a:spcBef>
          <a:spcPct val="0"/>
        </a:spcBef>
        <a:spcAft>
          <a:spcPct val="0"/>
        </a:spcAft>
        <a:defRPr sz="4400">
          <a:solidFill>
            <a:srgbClr val="BCD389"/>
          </a:solidFill>
          <a:latin typeface="Trebuchet MS" pitchFamily="34" charset="0"/>
        </a:defRPr>
      </a:lvl7pPr>
      <a:lvl8pPr marL="1371600" algn="ctr" rtl="0" fontAlgn="base">
        <a:spcBef>
          <a:spcPct val="0"/>
        </a:spcBef>
        <a:spcAft>
          <a:spcPct val="0"/>
        </a:spcAft>
        <a:defRPr sz="4400">
          <a:solidFill>
            <a:srgbClr val="BCD389"/>
          </a:solidFill>
          <a:latin typeface="Trebuchet MS" pitchFamily="34" charset="0"/>
        </a:defRPr>
      </a:lvl8pPr>
      <a:lvl9pPr marL="1828800" algn="ctr" rtl="0" fontAlgn="base">
        <a:spcBef>
          <a:spcPct val="0"/>
        </a:spcBef>
        <a:spcAft>
          <a:spcPct val="0"/>
        </a:spcAft>
        <a:defRPr sz="4400">
          <a:solidFill>
            <a:srgbClr val="BCD389"/>
          </a:solidFill>
          <a:latin typeface="Trebuchet MS" pitchFamily="34" charset="0"/>
        </a:defRPr>
      </a:lvl9pPr>
    </p:titleStyle>
    <p:bodyStyle>
      <a:lvl1pPr marL="342900" indent="-342900" algn="l" rtl="0" eaLnBrk="0" fontAlgn="base" hangingPunct="0">
        <a:spcBef>
          <a:spcPct val="20000"/>
        </a:spcBef>
        <a:spcAft>
          <a:spcPct val="0"/>
        </a:spcAft>
        <a:buClr>
          <a:srgbClr val="FFFF99"/>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Font typeface="Trebuchet MS"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Font typeface="Trebuchet MS" pitchFamily="34" charset="0"/>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SF Bay oblique 2.jpg"/>
          <p:cNvPicPr>
            <a:picLocks noChangeAspect="1"/>
          </p:cNvPicPr>
          <p:nvPr/>
        </p:nvPicPr>
        <p:blipFill>
          <a:blip r:embed="rId3">
            <a:extLst>
              <a:ext uri="{28A0092B-C50C-407E-A947-70E740481C1C}">
                <a14:useLocalDpi xmlns:a14="http://schemas.microsoft.com/office/drawing/2010/main" val="0"/>
              </a:ext>
            </a:extLst>
          </a:blip>
          <a:srcRect t="13876" b="7654"/>
          <a:stretch>
            <a:fillRect/>
          </a:stretch>
        </p:blipFill>
        <p:spPr bwMode="auto">
          <a:xfrm>
            <a:off x="0" y="-146050"/>
            <a:ext cx="9144000" cy="7004050"/>
          </a:xfrm>
          <a:prstGeom prst="rect">
            <a:avLst/>
          </a:prstGeom>
          <a:blipFill dpi="0" rotWithShape="1">
            <a:blip r:embed="rId4">
              <a:alphaModFix amt="28000"/>
            </a:blip>
            <a:srcRect t="13876" b="7654"/>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5" name="Rectangle 4"/>
          <p:cNvSpPr>
            <a:spLocks noGrp="1" noChangeArrowheads="1"/>
          </p:cNvSpPr>
          <p:nvPr>
            <p:ph type="ctrTitle"/>
          </p:nvPr>
        </p:nvSpPr>
        <p:spPr>
          <a:xfrm>
            <a:off x="231775" y="1645690"/>
            <a:ext cx="8697913" cy="1771650"/>
          </a:xfrm>
        </p:spPr>
        <p:txBody>
          <a:bodyPr/>
          <a:lstStyle/>
          <a:p>
            <a:r>
              <a:rPr lang="en-US" sz="3600" b="1" dirty="0" smtClean="0">
                <a:solidFill>
                  <a:srgbClr val="FFFFCC"/>
                </a:solidFill>
                <a:latin typeface="Calibri" pitchFamily="34" charset="0"/>
              </a:rPr>
              <a:t>Estuarine Nutrient Numeric Endpoint</a:t>
            </a:r>
            <a:br>
              <a:rPr lang="en-US" sz="3600" b="1" dirty="0" smtClean="0">
                <a:solidFill>
                  <a:srgbClr val="FFFFCC"/>
                </a:solidFill>
                <a:latin typeface="Calibri" pitchFamily="34" charset="0"/>
              </a:rPr>
            </a:br>
            <a:r>
              <a:rPr lang="en-US" sz="3600" b="1" dirty="0" smtClean="0">
                <a:solidFill>
                  <a:srgbClr val="FFFFCC"/>
                </a:solidFill>
                <a:latin typeface="Calibri" pitchFamily="34" charset="0"/>
              </a:rPr>
              <a:t> </a:t>
            </a:r>
            <a:br>
              <a:rPr lang="en-US" sz="3600" b="1" dirty="0" smtClean="0">
                <a:solidFill>
                  <a:srgbClr val="FFFFCC"/>
                </a:solidFill>
                <a:latin typeface="Calibri" pitchFamily="34" charset="0"/>
              </a:rPr>
            </a:br>
            <a:r>
              <a:rPr lang="en-US" sz="3600" b="1" dirty="0" smtClean="0">
                <a:solidFill>
                  <a:srgbClr val="FFFFCC"/>
                </a:solidFill>
                <a:latin typeface="Calibri" pitchFamily="34" charset="0"/>
              </a:rPr>
              <a:t>San Francisco Bay Stakeholder Advisory Group  (SF Bay SAG) Meeting</a:t>
            </a:r>
            <a:br>
              <a:rPr lang="en-US" sz="3600" b="1" dirty="0" smtClean="0">
                <a:solidFill>
                  <a:srgbClr val="FFFFCC"/>
                </a:solidFill>
                <a:latin typeface="Calibri" pitchFamily="34" charset="0"/>
              </a:rPr>
            </a:br>
            <a:r>
              <a:rPr lang="en-US" sz="3600" b="1" dirty="0" smtClean="0">
                <a:solidFill>
                  <a:srgbClr val="FFFFCC"/>
                </a:solidFill>
                <a:latin typeface="Calibri" pitchFamily="34" charset="0"/>
              </a:rPr>
              <a:t/>
            </a:r>
            <a:br>
              <a:rPr lang="en-US" sz="3600" b="1" dirty="0" smtClean="0">
                <a:solidFill>
                  <a:srgbClr val="FFFFCC"/>
                </a:solidFill>
                <a:latin typeface="Calibri" pitchFamily="34" charset="0"/>
              </a:rPr>
            </a:br>
            <a:r>
              <a:rPr lang="en-US" sz="3600" b="1" dirty="0" smtClean="0">
                <a:solidFill>
                  <a:srgbClr val="FFFFCC"/>
                </a:solidFill>
                <a:latin typeface="Calibri" pitchFamily="34" charset="0"/>
              </a:rPr>
              <a:t> </a:t>
            </a:r>
            <a:br>
              <a:rPr lang="en-US" sz="3600" b="1" dirty="0" smtClean="0">
                <a:solidFill>
                  <a:srgbClr val="FFFFCC"/>
                </a:solidFill>
                <a:latin typeface="Calibri" pitchFamily="34" charset="0"/>
              </a:rPr>
            </a:br>
            <a:r>
              <a:rPr lang="en-US" sz="3600" b="1" dirty="0" smtClean="0">
                <a:solidFill>
                  <a:srgbClr val="FFFFCC"/>
                </a:solidFill>
                <a:latin typeface="Calibri" pitchFamily="34" charset="0"/>
              </a:rPr>
              <a:t>May 20, 2011, 10-3:30 </a:t>
            </a:r>
          </a:p>
        </p:txBody>
      </p:sp>
      <p:sp>
        <p:nvSpPr>
          <p:cNvPr id="2" name="Slide Number Placeholder 1"/>
          <p:cNvSpPr>
            <a:spLocks noGrp="1"/>
          </p:cNvSpPr>
          <p:nvPr>
            <p:ph type="sldNum" sz="quarter" idx="12"/>
          </p:nvPr>
        </p:nvSpPr>
        <p:spPr/>
        <p:txBody>
          <a:bodyPr/>
          <a:lstStyle/>
          <a:p>
            <a:pPr>
              <a:defRPr/>
            </a:pPr>
            <a:fld id="{CF5862A2-93B8-48F6-815E-2020A08F4965}"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3"/>
          <p:cNvSpPr>
            <a:spLocks noChangeArrowheads="1"/>
          </p:cNvSpPr>
          <p:nvPr/>
        </p:nvSpPr>
        <p:spPr bwMode="auto">
          <a:xfrm>
            <a:off x="285750" y="1343025"/>
            <a:ext cx="8658225" cy="5229225"/>
          </a:xfrm>
          <a:prstGeom prst="rect">
            <a:avLst/>
          </a:prstGeom>
          <a:solidFill>
            <a:srgbClr val="FF0000">
              <a:alpha val="38823"/>
            </a:srgbClr>
          </a:solidFill>
          <a:ln w="9525" algn="ctr">
            <a:solidFill>
              <a:schemeClr val="tx1"/>
            </a:solidFill>
            <a:round/>
            <a:headEnd/>
            <a:tailEnd/>
          </a:ln>
        </p:spPr>
        <p:txBody>
          <a:bodyPr/>
          <a:lstStyle/>
          <a:p>
            <a:endParaRPr lang="en-US"/>
          </a:p>
        </p:txBody>
      </p:sp>
      <p:sp>
        <p:nvSpPr>
          <p:cNvPr id="12291" name="Title 1"/>
          <p:cNvSpPr>
            <a:spLocks noGrp="1"/>
          </p:cNvSpPr>
          <p:nvPr>
            <p:ph type="title"/>
          </p:nvPr>
        </p:nvSpPr>
        <p:spPr>
          <a:xfrm>
            <a:off x="457200" y="200025"/>
            <a:ext cx="8229600" cy="1143000"/>
          </a:xfrm>
        </p:spPr>
        <p:txBody>
          <a:bodyPr/>
          <a:lstStyle/>
          <a:p>
            <a:r>
              <a:rPr lang="en-US" sz="3600" b="1" smtClean="0">
                <a:solidFill>
                  <a:srgbClr val="FFC000"/>
                </a:solidFill>
                <a:latin typeface="Calibri" pitchFamily="34" charset="0"/>
              </a:rPr>
              <a:t>Project Organization- SF Bay </a:t>
            </a:r>
          </a:p>
        </p:txBody>
      </p:sp>
      <p:sp>
        <p:nvSpPr>
          <p:cNvPr id="1229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2293" name="Rectangle 4"/>
          <p:cNvSpPr>
            <a:spLocks noChangeArrowheads="1"/>
          </p:cNvSpPr>
          <p:nvPr/>
        </p:nvSpPr>
        <p:spPr bwMode="auto">
          <a:xfrm>
            <a:off x="3373438" y="1657350"/>
            <a:ext cx="2092325" cy="2828925"/>
          </a:xfrm>
          <a:prstGeom prst="rect">
            <a:avLst/>
          </a:prstGeom>
          <a:solidFill>
            <a:schemeClr val="accent1"/>
          </a:solidFill>
          <a:ln w="9525" algn="ctr">
            <a:solidFill>
              <a:schemeClr val="tx1"/>
            </a:solidFill>
            <a:round/>
            <a:headEnd/>
            <a:tailEnd/>
          </a:ln>
        </p:spPr>
        <p:txBody>
          <a:bodyPr anchor="ctr"/>
          <a:lstStyle/>
          <a:p>
            <a:pPr algn="ctr"/>
            <a:r>
              <a:rPr lang="en-US" sz="2600">
                <a:solidFill>
                  <a:schemeClr val="tx1"/>
                </a:solidFill>
                <a:latin typeface="Calibri" pitchFamily="34" charset="0"/>
              </a:rPr>
              <a:t>State Water Resources Control Board (SWRCB) </a:t>
            </a:r>
          </a:p>
        </p:txBody>
      </p:sp>
      <p:sp>
        <p:nvSpPr>
          <p:cNvPr id="12294" name="Rectangle 6"/>
          <p:cNvSpPr>
            <a:spLocks noChangeArrowheads="1"/>
          </p:cNvSpPr>
          <p:nvPr/>
        </p:nvSpPr>
        <p:spPr bwMode="auto">
          <a:xfrm>
            <a:off x="457200" y="1657350"/>
            <a:ext cx="2700338" cy="2828925"/>
          </a:xfrm>
          <a:prstGeom prst="rect">
            <a:avLst/>
          </a:prstGeom>
          <a:solidFill>
            <a:schemeClr val="accent1"/>
          </a:solidFill>
          <a:ln w="9525" algn="ctr">
            <a:solidFill>
              <a:schemeClr val="tx1"/>
            </a:solidFill>
            <a:round/>
            <a:headEnd/>
            <a:tailEnd/>
          </a:ln>
        </p:spPr>
        <p:txBody>
          <a:bodyPr anchor="ctr"/>
          <a:lstStyle/>
          <a:p>
            <a:pPr algn="ctr"/>
            <a:r>
              <a:rPr lang="en-US" sz="2600">
                <a:solidFill>
                  <a:schemeClr val="tx1"/>
                </a:solidFill>
                <a:latin typeface="Calibri" pitchFamily="34" charset="0"/>
              </a:rPr>
              <a:t>SF Bay SAG</a:t>
            </a:r>
          </a:p>
        </p:txBody>
      </p:sp>
      <p:sp>
        <p:nvSpPr>
          <p:cNvPr id="12295" name="Rectangle 7"/>
          <p:cNvSpPr>
            <a:spLocks noChangeArrowheads="1"/>
          </p:cNvSpPr>
          <p:nvPr/>
        </p:nvSpPr>
        <p:spPr bwMode="auto">
          <a:xfrm>
            <a:off x="5829300" y="1657350"/>
            <a:ext cx="2857500" cy="2828925"/>
          </a:xfrm>
          <a:prstGeom prst="rect">
            <a:avLst/>
          </a:prstGeom>
          <a:solidFill>
            <a:schemeClr val="accent1"/>
          </a:solidFill>
          <a:ln w="9525" algn="ctr">
            <a:solidFill>
              <a:schemeClr val="tx1"/>
            </a:solidFill>
            <a:round/>
            <a:headEnd/>
            <a:tailEnd/>
          </a:ln>
        </p:spPr>
        <p:txBody>
          <a:bodyPr anchor="ctr"/>
          <a:lstStyle/>
          <a:p>
            <a:pPr algn="ctr"/>
            <a:r>
              <a:rPr lang="en-US" sz="3200">
                <a:solidFill>
                  <a:schemeClr val="tx1"/>
                </a:solidFill>
                <a:latin typeface="Calibri" pitchFamily="34" charset="0"/>
              </a:rPr>
              <a:t>SF RWQCB</a:t>
            </a:r>
          </a:p>
          <a:p>
            <a:pPr algn="ctr"/>
            <a:endParaRPr lang="en-US" sz="2600">
              <a:solidFill>
                <a:schemeClr val="tx1"/>
              </a:solidFill>
              <a:latin typeface="Calibri" pitchFamily="34" charset="0"/>
            </a:endParaRPr>
          </a:p>
          <a:p>
            <a:pPr algn="ctr"/>
            <a:r>
              <a:rPr lang="en-US" sz="2600">
                <a:solidFill>
                  <a:schemeClr val="tx1"/>
                </a:solidFill>
                <a:latin typeface="Calibri" pitchFamily="34" charset="0"/>
              </a:rPr>
              <a:t>STRTAG</a:t>
            </a:r>
          </a:p>
          <a:p>
            <a:pPr algn="ctr"/>
            <a:endParaRPr lang="en-US" sz="2600">
              <a:solidFill>
                <a:schemeClr val="tx1"/>
              </a:solidFill>
              <a:latin typeface="Calibri" pitchFamily="34" charset="0"/>
            </a:endParaRPr>
          </a:p>
        </p:txBody>
      </p:sp>
      <p:grpSp>
        <p:nvGrpSpPr>
          <p:cNvPr id="12296" name="Group 4"/>
          <p:cNvGrpSpPr>
            <a:grpSpLocks noChangeAspect="1"/>
          </p:cNvGrpSpPr>
          <p:nvPr/>
        </p:nvGrpSpPr>
        <p:grpSpPr bwMode="auto">
          <a:xfrm>
            <a:off x="457200" y="5087938"/>
            <a:ext cx="8248650" cy="1295400"/>
            <a:chOff x="288" y="3205"/>
            <a:chExt cx="5196" cy="816"/>
          </a:xfrm>
        </p:grpSpPr>
        <p:sp>
          <p:nvSpPr>
            <p:cNvPr id="12297" name="AutoShape 3"/>
            <p:cNvSpPr>
              <a:spLocks noChangeAspect="1" noChangeArrowheads="1" noTextEdit="1"/>
            </p:cNvSpPr>
            <p:nvPr/>
          </p:nvSpPr>
          <p:spPr bwMode="auto">
            <a:xfrm>
              <a:off x="288" y="3205"/>
              <a:ext cx="5196"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298" name="Rectangle 5"/>
            <p:cNvSpPr>
              <a:spLocks noChangeArrowheads="1"/>
            </p:cNvSpPr>
            <p:nvPr/>
          </p:nvSpPr>
          <p:spPr bwMode="auto">
            <a:xfrm>
              <a:off x="294" y="3307"/>
              <a:ext cx="2898" cy="708"/>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299" name="Freeform 6"/>
            <p:cNvSpPr>
              <a:spLocks noEditPoints="1"/>
            </p:cNvSpPr>
            <p:nvPr/>
          </p:nvSpPr>
          <p:spPr bwMode="auto">
            <a:xfrm>
              <a:off x="291" y="3304"/>
              <a:ext cx="2904" cy="714"/>
            </a:xfrm>
            <a:custGeom>
              <a:avLst/>
              <a:gdLst>
                <a:gd name="T0" fmla="*/ 0 w 7744"/>
                <a:gd name="T1" fmla="*/ 0 h 1904"/>
                <a:gd name="T2" fmla="*/ 0 w 7744"/>
                <a:gd name="T3" fmla="*/ 0 h 1904"/>
                <a:gd name="T4" fmla="*/ 1 w 7744"/>
                <a:gd name="T5" fmla="*/ 0 h 1904"/>
                <a:gd name="T6" fmla="*/ 1 w 7744"/>
                <a:gd name="T7" fmla="*/ 0 h 1904"/>
                <a:gd name="T8" fmla="*/ 1 w 7744"/>
                <a:gd name="T9" fmla="*/ 0 h 1904"/>
                <a:gd name="T10" fmla="*/ 1 w 7744"/>
                <a:gd name="T11" fmla="*/ 0 h 1904"/>
                <a:gd name="T12" fmla="*/ 0 w 7744"/>
                <a:gd name="T13" fmla="*/ 0 h 1904"/>
                <a:gd name="T14" fmla="*/ 0 w 7744"/>
                <a:gd name="T15" fmla="*/ 0 h 1904"/>
                <a:gd name="T16" fmla="*/ 0 w 7744"/>
                <a:gd name="T17" fmla="*/ 0 h 1904"/>
                <a:gd name="T18" fmla="*/ 0 w 7744"/>
                <a:gd name="T19" fmla="*/ 0 h 1904"/>
                <a:gd name="T20" fmla="*/ 0 w 7744"/>
                <a:gd name="T21" fmla="*/ 0 h 1904"/>
                <a:gd name="T22" fmla="*/ 1 w 7744"/>
                <a:gd name="T23" fmla="*/ 0 h 1904"/>
                <a:gd name="T24" fmla="*/ 1 w 7744"/>
                <a:gd name="T25" fmla="*/ 0 h 1904"/>
                <a:gd name="T26" fmla="*/ 1 w 7744"/>
                <a:gd name="T27" fmla="*/ 0 h 1904"/>
                <a:gd name="T28" fmla="*/ 1 w 7744"/>
                <a:gd name="T29" fmla="*/ 0 h 1904"/>
                <a:gd name="T30" fmla="*/ 0 w 7744"/>
                <a:gd name="T31" fmla="*/ 0 h 1904"/>
                <a:gd name="T32" fmla="*/ 0 w 7744"/>
                <a:gd name="T33" fmla="*/ 0 h 1904"/>
                <a:gd name="T34" fmla="*/ 0 w 7744"/>
                <a:gd name="T35" fmla="*/ 0 h 19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744"/>
                <a:gd name="T55" fmla="*/ 0 h 1904"/>
                <a:gd name="T56" fmla="*/ 7744 w 7744"/>
                <a:gd name="T57" fmla="*/ 1904 h 19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744" h="1904">
                  <a:moveTo>
                    <a:pt x="0" y="8"/>
                  </a:moveTo>
                  <a:cubicBezTo>
                    <a:pt x="0" y="4"/>
                    <a:pt x="4" y="0"/>
                    <a:pt x="8" y="0"/>
                  </a:cubicBezTo>
                  <a:lnTo>
                    <a:pt x="7736" y="0"/>
                  </a:lnTo>
                  <a:cubicBezTo>
                    <a:pt x="7741" y="0"/>
                    <a:pt x="7744" y="4"/>
                    <a:pt x="7744" y="8"/>
                  </a:cubicBezTo>
                  <a:lnTo>
                    <a:pt x="7744" y="1896"/>
                  </a:lnTo>
                  <a:cubicBezTo>
                    <a:pt x="7744" y="1901"/>
                    <a:pt x="7741" y="1904"/>
                    <a:pt x="7736" y="1904"/>
                  </a:cubicBezTo>
                  <a:lnTo>
                    <a:pt x="8" y="1904"/>
                  </a:lnTo>
                  <a:cubicBezTo>
                    <a:pt x="4" y="1904"/>
                    <a:pt x="0" y="1901"/>
                    <a:pt x="0" y="1896"/>
                  </a:cubicBezTo>
                  <a:lnTo>
                    <a:pt x="0" y="8"/>
                  </a:lnTo>
                  <a:close/>
                  <a:moveTo>
                    <a:pt x="16" y="1896"/>
                  </a:moveTo>
                  <a:lnTo>
                    <a:pt x="8" y="1888"/>
                  </a:lnTo>
                  <a:lnTo>
                    <a:pt x="7736" y="1888"/>
                  </a:lnTo>
                  <a:lnTo>
                    <a:pt x="7728" y="1896"/>
                  </a:lnTo>
                  <a:lnTo>
                    <a:pt x="7728" y="8"/>
                  </a:lnTo>
                  <a:lnTo>
                    <a:pt x="7736" y="16"/>
                  </a:lnTo>
                  <a:lnTo>
                    <a:pt x="8" y="16"/>
                  </a:lnTo>
                  <a:lnTo>
                    <a:pt x="16" y="8"/>
                  </a:lnTo>
                  <a:lnTo>
                    <a:pt x="16" y="1896"/>
                  </a:lnTo>
                  <a:close/>
                </a:path>
              </a:pathLst>
            </a:custGeom>
            <a:solidFill>
              <a:srgbClr val="FFFFFF"/>
            </a:solidFill>
            <a:ln w="0">
              <a:solidFill>
                <a:srgbClr val="FFFFFF"/>
              </a:solidFill>
              <a:round/>
              <a:headEnd/>
              <a:tailEnd/>
            </a:ln>
          </p:spPr>
          <p:txBody>
            <a:bodyPr/>
            <a:lstStyle/>
            <a:p>
              <a:endParaRPr lang="en-US"/>
            </a:p>
          </p:txBody>
        </p:sp>
        <p:sp>
          <p:nvSpPr>
            <p:cNvPr id="12300" name="Rectangle 7"/>
            <p:cNvSpPr>
              <a:spLocks noChangeArrowheads="1"/>
            </p:cNvSpPr>
            <p:nvPr/>
          </p:nvSpPr>
          <p:spPr bwMode="auto">
            <a:xfrm>
              <a:off x="838" y="3525"/>
              <a:ext cx="2071"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solidFill>
                    <a:srgbClr val="FFFFFF"/>
                  </a:solidFill>
                  <a:latin typeface="Calibri" pitchFamily="34" charset="0"/>
                </a:rPr>
                <a:t>SF Bay Technical Team</a:t>
              </a:r>
              <a:endParaRPr lang="en-US"/>
            </a:p>
          </p:txBody>
        </p:sp>
        <p:sp>
          <p:nvSpPr>
            <p:cNvPr id="12301" name="Rectangle 8"/>
            <p:cNvSpPr>
              <a:spLocks noChangeArrowheads="1"/>
            </p:cNvSpPr>
            <p:nvPr/>
          </p:nvSpPr>
          <p:spPr bwMode="auto">
            <a:xfrm>
              <a:off x="3312" y="3307"/>
              <a:ext cx="2166" cy="708"/>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302" name="Freeform 9"/>
            <p:cNvSpPr>
              <a:spLocks noEditPoints="1"/>
            </p:cNvSpPr>
            <p:nvPr/>
          </p:nvSpPr>
          <p:spPr bwMode="auto">
            <a:xfrm>
              <a:off x="3309" y="3304"/>
              <a:ext cx="2172" cy="714"/>
            </a:xfrm>
            <a:custGeom>
              <a:avLst/>
              <a:gdLst>
                <a:gd name="T0" fmla="*/ 0 w 5792"/>
                <a:gd name="T1" fmla="*/ 0 h 1904"/>
                <a:gd name="T2" fmla="*/ 0 w 5792"/>
                <a:gd name="T3" fmla="*/ 0 h 1904"/>
                <a:gd name="T4" fmla="*/ 1 w 5792"/>
                <a:gd name="T5" fmla="*/ 0 h 1904"/>
                <a:gd name="T6" fmla="*/ 1 w 5792"/>
                <a:gd name="T7" fmla="*/ 0 h 1904"/>
                <a:gd name="T8" fmla="*/ 1 w 5792"/>
                <a:gd name="T9" fmla="*/ 0 h 1904"/>
                <a:gd name="T10" fmla="*/ 1 w 5792"/>
                <a:gd name="T11" fmla="*/ 0 h 1904"/>
                <a:gd name="T12" fmla="*/ 0 w 5792"/>
                <a:gd name="T13" fmla="*/ 0 h 1904"/>
                <a:gd name="T14" fmla="*/ 0 w 5792"/>
                <a:gd name="T15" fmla="*/ 0 h 1904"/>
                <a:gd name="T16" fmla="*/ 0 w 5792"/>
                <a:gd name="T17" fmla="*/ 0 h 1904"/>
                <a:gd name="T18" fmla="*/ 0 w 5792"/>
                <a:gd name="T19" fmla="*/ 0 h 1904"/>
                <a:gd name="T20" fmla="*/ 0 w 5792"/>
                <a:gd name="T21" fmla="*/ 0 h 1904"/>
                <a:gd name="T22" fmla="*/ 1 w 5792"/>
                <a:gd name="T23" fmla="*/ 0 h 1904"/>
                <a:gd name="T24" fmla="*/ 1 w 5792"/>
                <a:gd name="T25" fmla="*/ 0 h 1904"/>
                <a:gd name="T26" fmla="*/ 1 w 5792"/>
                <a:gd name="T27" fmla="*/ 0 h 1904"/>
                <a:gd name="T28" fmla="*/ 1 w 5792"/>
                <a:gd name="T29" fmla="*/ 0 h 1904"/>
                <a:gd name="T30" fmla="*/ 0 w 5792"/>
                <a:gd name="T31" fmla="*/ 0 h 1904"/>
                <a:gd name="T32" fmla="*/ 0 w 5792"/>
                <a:gd name="T33" fmla="*/ 0 h 1904"/>
                <a:gd name="T34" fmla="*/ 0 w 5792"/>
                <a:gd name="T35" fmla="*/ 0 h 19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92"/>
                <a:gd name="T55" fmla="*/ 0 h 1904"/>
                <a:gd name="T56" fmla="*/ 5792 w 5792"/>
                <a:gd name="T57" fmla="*/ 1904 h 19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92" h="1904">
                  <a:moveTo>
                    <a:pt x="0" y="8"/>
                  </a:moveTo>
                  <a:cubicBezTo>
                    <a:pt x="0" y="4"/>
                    <a:pt x="4" y="0"/>
                    <a:pt x="8" y="0"/>
                  </a:cubicBezTo>
                  <a:lnTo>
                    <a:pt x="5784" y="0"/>
                  </a:lnTo>
                  <a:cubicBezTo>
                    <a:pt x="5789" y="0"/>
                    <a:pt x="5792" y="4"/>
                    <a:pt x="5792" y="8"/>
                  </a:cubicBezTo>
                  <a:lnTo>
                    <a:pt x="5792" y="1896"/>
                  </a:lnTo>
                  <a:cubicBezTo>
                    <a:pt x="5792" y="1901"/>
                    <a:pt x="5789" y="1904"/>
                    <a:pt x="5784" y="1904"/>
                  </a:cubicBezTo>
                  <a:lnTo>
                    <a:pt x="8" y="1904"/>
                  </a:lnTo>
                  <a:cubicBezTo>
                    <a:pt x="4" y="1904"/>
                    <a:pt x="0" y="1901"/>
                    <a:pt x="0" y="1896"/>
                  </a:cubicBezTo>
                  <a:lnTo>
                    <a:pt x="0" y="8"/>
                  </a:lnTo>
                  <a:close/>
                  <a:moveTo>
                    <a:pt x="16" y="1896"/>
                  </a:moveTo>
                  <a:lnTo>
                    <a:pt x="8" y="1888"/>
                  </a:lnTo>
                  <a:lnTo>
                    <a:pt x="5784" y="1888"/>
                  </a:lnTo>
                  <a:lnTo>
                    <a:pt x="5776" y="1896"/>
                  </a:lnTo>
                  <a:lnTo>
                    <a:pt x="5776" y="8"/>
                  </a:lnTo>
                  <a:lnTo>
                    <a:pt x="5784" y="16"/>
                  </a:lnTo>
                  <a:lnTo>
                    <a:pt x="8" y="16"/>
                  </a:lnTo>
                  <a:lnTo>
                    <a:pt x="16" y="8"/>
                  </a:lnTo>
                  <a:lnTo>
                    <a:pt x="16" y="1896"/>
                  </a:lnTo>
                  <a:close/>
                </a:path>
              </a:pathLst>
            </a:custGeom>
            <a:solidFill>
              <a:srgbClr val="FFFFFF"/>
            </a:solidFill>
            <a:ln w="0">
              <a:solidFill>
                <a:srgbClr val="FFFFFF"/>
              </a:solidFill>
              <a:round/>
              <a:headEnd/>
              <a:tailEnd/>
            </a:ln>
          </p:spPr>
          <p:txBody>
            <a:bodyPr/>
            <a:lstStyle/>
            <a:p>
              <a:endParaRPr lang="en-US"/>
            </a:p>
          </p:txBody>
        </p:sp>
        <p:sp>
          <p:nvSpPr>
            <p:cNvPr id="12303" name="Rectangle 10"/>
            <p:cNvSpPr>
              <a:spLocks noChangeArrowheads="1"/>
            </p:cNvSpPr>
            <p:nvPr/>
          </p:nvSpPr>
          <p:spPr bwMode="auto">
            <a:xfrm>
              <a:off x="3619" y="3391"/>
              <a:ext cx="171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solidFill>
                    <a:srgbClr val="FFFFFF"/>
                  </a:solidFill>
                  <a:latin typeface="Calibri" pitchFamily="34" charset="0"/>
                </a:rPr>
                <a:t>Science Advisory </a:t>
              </a:r>
              <a:endParaRPr lang="en-US"/>
            </a:p>
          </p:txBody>
        </p:sp>
        <p:sp>
          <p:nvSpPr>
            <p:cNvPr id="12304" name="Rectangle 11"/>
            <p:cNvSpPr>
              <a:spLocks noChangeArrowheads="1"/>
            </p:cNvSpPr>
            <p:nvPr/>
          </p:nvSpPr>
          <p:spPr bwMode="auto">
            <a:xfrm>
              <a:off x="3841" y="3661"/>
              <a:ext cx="1073"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solidFill>
                    <a:srgbClr val="FFFFFF"/>
                  </a:solidFill>
                  <a:latin typeface="Calibri" pitchFamily="34" charset="0"/>
                </a:rPr>
                <a:t>Panel (SAP)</a:t>
              </a:r>
              <a:endParaRPr lang="en-US"/>
            </a:p>
          </p:txBody>
        </p:sp>
        <p:sp>
          <p:nvSpPr>
            <p:cNvPr id="12305" name="Freeform 12"/>
            <p:cNvSpPr>
              <a:spLocks noEditPoints="1"/>
            </p:cNvSpPr>
            <p:nvPr/>
          </p:nvSpPr>
          <p:spPr bwMode="auto">
            <a:xfrm>
              <a:off x="294" y="3208"/>
              <a:ext cx="5184" cy="19"/>
            </a:xfrm>
            <a:custGeom>
              <a:avLst/>
              <a:gdLst>
                <a:gd name="T0" fmla="*/ 0 w 5184"/>
                <a:gd name="T1" fmla="*/ 18 h 19"/>
                <a:gd name="T2" fmla="*/ 198 w 5184"/>
                <a:gd name="T3" fmla="*/ 18 h 19"/>
                <a:gd name="T4" fmla="*/ 324 w 5184"/>
                <a:gd name="T5" fmla="*/ 0 h 19"/>
                <a:gd name="T6" fmla="*/ 378 w 5184"/>
                <a:gd name="T7" fmla="*/ 0 h 19"/>
                <a:gd name="T8" fmla="*/ 378 w 5184"/>
                <a:gd name="T9" fmla="*/ 0 h 19"/>
                <a:gd name="T10" fmla="*/ 504 w 5184"/>
                <a:gd name="T11" fmla="*/ 18 h 19"/>
                <a:gd name="T12" fmla="*/ 702 w 5184"/>
                <a:gd name="T13" fmla="*/ 18 h 19"/>
                <a:gd name="T14" fmla="*/ 828 w 5184"/>
                <a:gd name="T15" fmla="*/ 0 h 19"/>
                <a:gd name="T16" fmla="*/ 882 w 5184"/>
                <a:gd name="T17" fmla="*/ 0 h 19"/>
                <a:gd name="T18" fmla="*/ 882 w 5184"/>
                <a:gd name="T19" fmla="*/ 0 h 19"/>
                <a:gd name="T20" fmla="*/ 1008 w 5184"/>
                <a:gd name="T21" fmla="*/ 18 h 19"/>
                <a:gd name="T22" fmla="*/ 1206 w 5184"/>
                <a:gd name="T23" fmla="*/ 18 h 19"/>
                <a:gd name="T24" fmla="*/ 1332 w 5184"/>
                <a:gd name="T25" fmla="*/ 0 h 19"/>
                <a:gd name="T26" fmla="*/ 1386 w 5184"/>
                <a:gd name="T27" fmla="*/ 0 h 19"/>
                <a:gd name="T28" fmla="*/ 1386 w 5184"/>
                <a:gd name="T29" fmla="*/ 0 h 19"/>
                <a:gd name="T30" fmla="*/ 1512 w 5184"/>
                <a:gd name="T31" fmla="*/ 18 h 19"/>
                <a:gd name="T32" fmla="*/ 1710 w 5184"/>
                <a:gd name="T33" fmla="*/ 18 h 19"/>
                <a:gd name="T34" fmla="*/ 1836 w 5184"/>
                <a:gd name="T35" fmla="*/ 0 h 19"/>
                <a:gd name="T36" fmla="*/ 1890 w 5184"/>
                <a:gd name="T37" fmla="*/ 0 h 19"/>
                <a:gd name="T38" fmla="*/ 1890 w 5184"/>
                <a:gd name="T39" fmla="*/ 0 h 19"/>
                <a:gd name="T40" fmla="*/ 2016 w 5184"/>
                <a:gd name="T41" fmla="*/ 18 h 19"/>
                <a:gd name="T42" fmla="*/ 2214 w 5184"/>
                <a:gd name="T43" fmla="*/ 19 h 19"/>
                <a:gd name="T44" fmla="*/ 2340 w 5184"/>
                <a:gd name="T45" fmla="*/ 1 h 19"/>
                <a:gd name="T46" fmla="*/ 2394 w 5184"/>
                <a:gd name="T47" fmla="*/ 1 h 19"/>
                <a:gd name="T48" fmla="*/ 2394 w 5184"/>
                <a:gd name="T49" fmla="*/ 1 h 19"/>
                <a:gd name="T50" fmla="*/ 2520 w 5184"/>
                <a:gd name="T51" fmla="*/ 19 h 19"/>
                <a:gd name="T52" fmla="*/ 2718 w 5184"/>
                <a:gd name="T53" fmla="*/ 19 h 19"/>
                <a:gd name="T54" fmla="*/ 2844 w 5184"/>
                <a:gd name="T55" fmla="*/ 1 h 19"/>
                <a:gd name="T56" fmla="*/ 2898 w 5184"/>
                <a:gd name="T57" fmla="*/ 1 h 19"/>
                <a:gd name="T58" fmla="*/ 2898 w 5184"/>
                <a:gd name="T59" fmla="*/ 1 h 19"/>
                <a:gd name="T60" fmla="*/ 3024 w 5184"/>
                <a:gd name="T61" fmla="*/ 19 h 19"/>
                <a:gd name="T62" fmla="*/ 3222 w 5184"/>
                <a:gd name="T63" fmla="*/ 19 h 19"/>
                <a:gd name="T64" fmla="*/ 3348 w 5184"/>
                <a:gd name="T65" fmla="*/ 1 h 19"/>
                <a:gd name="T66" fmla="*/ 3402 w 5184"/>
                <a:gd name="T67" fmla="*/ 1 h 19"/>
                <a:gd name="T68" fmla="*/ 3402 w 5184"/>
                <a:gd name="T69" fmla="*/ 1 h 19"/>
                <a:gd name="T70" fmla="*/ 3528 w 5184"/>
                <a:gd name="T71" fmla="*/ 19 h 19"/>
                <a:gd name="T72" fmla="*/ 3726 w 5184"/>
                <a:gd name="T73" fmla="*/ 19 h 19"/>
                <a:gd name="T74" fmla="*/ 3852 w 5184"/>
                <a:gd name="T75" fmla="*/ 1 h 19"/>
                <a:gd name="T76" fmla="*/ 3906 w 5184"/>
                <a:gd name="T77" fmla="*/ 1 h 19"/>
                <a:gd name="T78" fmla="*/ 3906 w 5184"/>
                <a:gd name="T79" fmla="*/ 1 h 19"/>
                <a:gd name="T80" fmla="*/ 4032 w 5184"/>
                <a:gd name="T81" fmla="*/ 19 h 19"/>
                <a:gd name="T82" fmla="*/ 4230 w 5184"/>
                <a:gd name="T83" fmla="*/ 19 h 19"/>
                <a:gd name="T84" fmla="*/ 4356 w 5184"/>
                <a:gd name="T85" fmla="*/ 1 h 19"/>
                <a:gd name="T86" fmla="*/ 4410 w 5184"/>
                <a:gd name="T87" fmla="*/ 1 h 19"/>
                <a:gd name="T88" fmla="*/ 4410 w 5184"/>
                <a:gd name="T89" fmla="*/ 1 h 19"/>
                <a:gd name="T90" fmla="*/ 4536 w 5184"/>
                <a:gd name="T91" fmla="*/ 19 h 19"/>
                <a:gd name="T92" fmla="*/ 4734 w 5184"/>
                <a:gd name="T93" fmla="*/ 19 h 19"/>
                <a:gd name="T94" fmla="*/ 4860 w 5184"/>
                <a:gd name="T95" fmla="*/ 1 h 19"/>
                <a:gd name="T96" fmla="*/ 4914 w 5184"/>
                <a:gd name="T97" fmla="*/ 1 h 19"/>
                <a:gd name="T98" fmla="*/ 4914 w 5184"/>
                <a:gd name="T99" fmla="*/ 1 h 19"/>
                <a:gd name="T100" fmla="*/ 5040 w 5184"/>
                <a:gd name="T101" fmla="*/ 19 h 19"/>
                <a:gd name="T102" fmla="*/ 5184 w 5184"/>
                <a:gd name="T103" fmla="*/ 19 h 1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184"/>
                <a:gd name="T157" fmla="*/ 0 h 19"/>
                <a:gd name="T158" fmla="*/ 5184 w 5184"/>
                <a:gd name="T159" fmla="*/ 19 h 1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184" h="19">
                  <a:moveTo>
                    <a:pt x="0" y="0"/>
                  </a:moveTo>
                  <a:lnTo>
                    <a:pt x="72" y="0"/>
                  </a:lnTo>
                  <a:lnTo>
                    <a:pt x="72" y="18"/>
                  </a:lnTo>
                  <a:lnTo>
                    <a:pt x="0" y="18"/>
                  </a:lnTo>
                  <a:lnTo>
                    <a:pt x="0" y="0"/>
                  </a:lnTo>
                  <a:close/>
                  <a:moveTo>
                    <a:pt x="126" y="0"/>
                  </a:moveTo>
                  <a:lnTo>
                    <a:pt x="198" y="0"/>
                  </a:lnTo>
                  <a:lnTo>
                    <a:pt x="198" y="18"/>
                  </a:lnTo>
                  <a:lnTo>
                    <a:pt x="126" y="18"/>
                  </a:lnTo>
                  <a:lnTo>
                    <a:pt x="126" y="0"/>
                  </a:lnTo>
                  <a:close/>
                  <a:moveTo>
                    <a:pt x="252" y="0"/>
                  </a:moveTo>
                  <a:lnTo>
                    <a:pt x="324" y="0"/>
                  </a:lnTo>
                  <a:lnTo>
                    <a:pt x="324" y="18"/>
                  </a:lnTo>
                  <a:lnTo>
                    <a:pt x="252" y="18"/>
                  </a:lnTo>
                  <a:lnTo>
                    <a:pt x="252" y="0"/>
                  </a:lnTo>
                  <a:close/>
                  <a:moveTo>
                    <a:pt x="378" y="0"/>
                  </a:moveTo>
                  <a:lnTo>
                    <a:pt x="450" y="0"/>
                  </a:lnTo>
                  <a:lnTo>
                    <a:pt x="450" y="18"/>
                  </a:lnTo>
                  <a:lnTo>
                    <a:pt x="378" y="18"/>
                  </a:lnTo>
                  <a:lnTo>
                    <a:pt x="378" y="0"/>
                  </a:lnTo>
                  <a:close/>
                  <a:moveTo>
                    <a:pt x="504" y="0"/>
                  </a:moveTo>
                  <a:lnTo>
                    <a:pt x="576" y="0"/>
                  </a:lnTo>
                  <a:lnTo>
                    <a:pt x="576" y="18"/>
                  </a:lnTo>
                  <a:lnTo>
                    <a:pt x="504" y="18"/>
                  </a:lnTo>
                  <a:lnTo>
                    <a:pt x="504" y="0"/>
                  </a:lnTo>
                  <a:close/>
                  <a:moveTo>
                    <a:pt x="630" y="0"/>
                  </a:moveTo>
                  <a:lnTo>
                    <a:pt x="702" y="0"/>
                  </a:lnTo>
                  <a:lnTo>
                    <a:pt x="702" y="18"/>
                  </a:lnTo>
                  <a:lnTo>
                    <a:pt x="630" y="18"/>
                  </a:lnTo>
                  <a:lnTo>
                    <a:pt x="630" y="0"/>
                  </a:lnTo>
                  <a:close/>
                  <a:moveTo>
                    <a:pt x="756" y="0"/>
                  </a:moveTo>
                  <a:lnTo>
                    <a:pt x="828" y="0"/>
                  </a:lnTo>
                  <a:lnTo>
                    <a:pt x="828" y="18"/>
                  </a:lnTo>
                  <a:lnTo>
                    <a:pt x="756" y="18"/>
                  </a:lnTo>
                  <a:lnTo>
                    <a:pt x="756" y="0"/>
                  </a:lnTo>
                  <a:close/>
                  <a:moveTo>
                    <a:pt x="882" y="0"/>
                  </a:moveTo>
                  <a:lnTo>
                    <a:pt x="954" y="0"/>
                  </a:lnTo>
                  <a:lnTo>
                    <a:pt x="954" y="18"/>
                  </a:lnTo>
                  <a:lnTo>
                    <a:pt x="882" y="18"/>
                  </a:lnTo>
                  <a:lnTo>
                    <a:pt x="882" y="0"/>
                  </a:lnTo>
                  <a:close/>
                  <a:moveTo>
                    <a:pt x="1008" y="0"/>
                  </a:moveTo>
                  <a:lnTo>
                    <a:pt x="1080" y="0"/>
                  </a:lnTo>
                  <a:lnTo>
                    <a:pt x="1080" y="18"/>
                  </a:lnTo>
                  <a:lnTo>
                    <a:pt x="1008" y="18"/>
                  </a:lnTo>
                  <a:lnTo>
                    <a:pt x="1008" y="0"/>
                  </a:lnTo>
                  <a:close/>
                  <a:moveTo>
                    <a:pt x="1134" y="0"/>
                  </a:moveTo>
                  <a:lnTo>
                    <a:pt x="1206" y="0"/>
                  </a:lnTo>
                  <a:lnTo>
                    <a:pt x="1206" y="18"/>
                  </a:lnTo>
                  <a:lnTo>
                    <a:pt x="1134" y="18"/>
                  </a:lnTo>
                  <a:lnTo>
                    <a:pt x="1134" y="0"/>
                  </a:lnTo>
                  <a:close/>
                  <a:moveTo>
                    <a:pt x="1260" y="0"/>
                  </a:moveTo>
                  <a:lnTo>
                    <a:pt x="1332" y="0"/>
                  </a:lnTo>
                  <a:lnTo>
                    <a:pt x="1332" y="18"/>
                  </a:lnTo>
                  <a:lnTo>
                    <a:pt x="1260" y="18"/>
                  </a:lnTo>
                  <a:lnTo>
                    <a:pt x="1260" y="0"/>
                  </a:lnTo>
                  <a:close/>
                  <a:moveTo>
                    <a:pt x="1386" y="0"/>
                  </a:moveTo>
                  <a:lnTo>
                    <a:pt x="1458" y="0"/>
                  </a:lnTo>
                  <a:lnTo>
                    <a:pt x="1458" y="18"/>
                  </a:lnTo>
                  <a:lnTo>
                    <a:pt x="1386" y="18"/>
                  </a:lnTo>
                  <a:lnTo>
                    <a:pt x="1386" y="0"/>
                  </a:lnTo>
                  <a:close/>
                  <a:moveTo>
                    <a:pt x="1512" y="0"/>
                  </a:moveTo>
                  <a:lnTo>
                    <a:pt x="1584" y="0"/>
                  </a:lnTo>
                  <a:lnTo>
                    <a:pt x="1584" y="18"/>
                  </a:lnTo>
                  <a:lnTo>
                    <a:pt x="1512" y="18"/>
                  </a:lnTo>
                  <a:lnTo>
                    <a:pt x="1512" y="0"/>
                  </a:lnTo>
                  <a:close/>
                  <a:moveTo>
                    <a:pt x="1638" y="0"/>
                  </a:moveTo>
                  <a:lnTo>
                    <a:pt x="1710" y="0"/>
                  </a:lnTo>
                  <a:lnTo>
                    <a:pt x="1710" y="18"/>
                  </a:lnTo>
                  <a:lnTo>
                    <a:pt x="1638" y="18"/>
                  </a:lnTo>
                  <a:lnTo>
                    <a:pt x="1638" y="0"/>
                  </a:lnTo>
                  <a:close/>
                  <a:moveTo>
                    <a:pt x="1764" y="0"/>
                  </a:moveTo>
                  <a:lnTo>
                    <a:pt x="1836" y="0"/>
                  </a:lnTo>
                  <a:lnTo>
                    <a:pt x="1836" y="18"/>
                  </a:lnTo>
                  <a:lnTo>
                    <a:pt x="1764" y="18"/>
                  </a:lnTo>
                  <a:lnTo>
                    <a:pt x="1764" y="0"/>
                  </a:lnTo>
                  <a:close/>
                  <a:moveTo>
                    <a:pt x="1890" y="0"/>
                  </a:moveTo>
                  <a:lnTo>
                    <a:pt x="1962" y="0"/>
                  </a:lnTo>
                  <a:lnTo>
                    <a:pt x="1962" y="18"/>
                  </a:lnTo>
                  <a:lnTo>
                    <a:pt x="1890" y="18"/>
                  </a:lnTo>
                  <a:lnTo>
                    <a:pt x="1890" y="0"/>
                  </a:lnTo>
                  <a:close/>
                  <a:moveTo>
                    <a:pt x="2016" y="0"/>
                  </a:moveTo>
                  <a:lnTo>
                    <a:pt x="2088" y="1"/>
                  </a:lnTo>
                  <a:lnTo>
                    <a:pt x="2088" y="19"/>
                  </a:lnTo>
                  <a:lnTo>
                    <a:pt x="2016" y="18"/>
                  </a:lnTo>
                  <a:lnTo>
                    <a:pt x="2016" y="0"/>
                  </a:lnTo>
                  <a:close/>
                  <a:moveTo>
                    <a:pt x="2142" y="1"/>
                  </a:moveTo>
                  <a:lnTo>
                    <a:pt x="2214" y="1"/>
                  </a:lnTo>
                  <a:lnTo>
                    <a:pt x="2214" y="19"/>
                  </a:lnTo>
                  <a:lnTo>
                    <a:pt x="2142" y="19"/>
                  </a:lnTo>
                  <a:lnTo>
                    <a:pt x="2142" y="1"/>
                  </a:lnTo>
                  <a:close/>
                  <a:moveTo>
                    <a:pt x="2268" y="1"/>
                  </a:moveTo>
                  <a:lnTo>
                    <a:pt x="2340" y="1"/>
                  </a:lnTo>
                  <a:lnTo>
                    <a:pt x="2340" y="19"/>
                  </a:lnTo>
                  <a:lnTo>
                    <a:pt x="2268" y="19"/>
                  </a:lnTo>
                  <a:lnTo>
                    <a:pt x="2268" y="1"/>
                  </a:lnTo>
                  <a:close/>
                  <a:moveTo>
                    <a:pt x="2394" y="1"/>
                  </a:moveTo>
                  <a:lnTo>
                    <a:pt x="2466" y="1"/>
                  </a:lnTo>
                  <a:lnTo>
                    <a:pt x="2466" y="19"/>
                  </a:lnTo>
                  <a:lnTo>
                    <a:pt x="2394" y="19"/>
                  </a:lnTo>
                  <a:lnTo>
                    <a:pt x="2394" y="1"/>
                  </a:lnTo>
                  <a:close/>
                  <a:moveTo>
                    <a:pt x="2520" y="1"/>
                  </a:moveTo>
                  <a:lnTo>
                    <a:pt x="2592" y="1"/>
                  </a:lnTo>
                  <a:lnTo>
                    <a:pt x="2592" y="19"/>
                  </a:lnTo>
                  <a:lnTo>
                    <a:pt x="2520" y="19"/>
                  </a:lnTo>
                  <a:lnTo>
                    <a:pt x="2520" y="1"/>
                  </a:lnTo>
                  <a:close/>
                  <a:moveTo>
                    <a:pt x="2646" y="1"/>
                  </a:moveTo>
                  <a:lnTo>
                    <a:pt x="2718" y="1"/>
                  </a:lnTo>
                  <a:lnTo>
                    <a:pt x="2718" y="19"/>
                  </a:lnTo>
                  <a:lnTo>
                    <a:pt x="2646" y="19"/>
                  </a:lnTo>
                  <a:lnTo>
                    <a:pt x="2646" y="1"/>
                  </a:lnTo>
                  <a:close/>
                  <a:moveTo>
                    <a:pt x="2772" y="1"/>
                  </a:moveTo>
                  <a:lnTo>
                    <a:pt x="2844" y="1"/>
                  </a:lnTo>
                  <a:lnTo>
                    <a:pt x="2844" y="19"/>
                  </a:lnTo>
                  <a:lnTo>
                    <a:pt x="2772" y="19"/>
                  </a:lnTo>
                  <a:lnTo>
                    <a:pt x="2772" y="1"/>
                  </a:lnTo>
                  <a:close/>
                  <a:moveTo>
                    <a:pt x="2898" y="1"/>
                  </a:moveTo>
                  <a:lnTo>
                    <a:pt x="2970" y="1"/>
                  </a:lnTo>
                  <a:lnTo>
                    <a:pt x="2970" y="19"/>
                  </a:lnTo>
                  <a:lnTo>
                    <a:pt x="2898" y="19"/>
                  </a:lnTo>
                  <a:lnTo>
                    <a:pt x="2898" y="1"/>
                  </a:lnTo>
                  <a:close/>
                  <a:moveTo>
                    <a:pt x="3024" y="1"/>
                  </a:moveTo>
                  <a:lnTo>
                    <a:pt x="3096" y="1"/>
                  </a:lnTo>
                  <a:lnTo>
                    <a:pt x="3096" y="19"/>
                  </a:lnTo>
                  <a:lnTo>
                    <a:pt x="3024" y="19"/>
                  </a:lnTo>
                  <a:lnTo>
                    <a:pt x="3024" y="1"/>
                  </a:lnTo>
                  <a:close/>
                  <a:moveTo>
                    <a:pt x="3150" y="1"/>
                  </a:moveTo>
                  <a:lnTo>
                    <a:pt x="3222" y="1"/>
                  </a:lnTo>
                  <a:lnTo>
                    <a:pt x="3222" y="19"/>
                  </a:lnTo>
                  <a:lnTo>
                    <a:pt x="3150" y="19"/>
                  </a:lnTo>
                  <a:lnTo>
                    <a:pt x="3150" y="1"/>
                  </a:lnTo>
                  <a:close/>
                  <a:moveTo>
                    <a:pt x="3276" y="1"/>
                  </a:moveTo>
                  <a:lnTo>
                    <a:pt x="3348" y="1"/>
                  </a:lnTo>
                  <a:lnTo>
                    <a:pt x="3348" y="19"/>
                  </a:lnTo>
                  <a:lnTo>
                    <a:pt x="3276" y="19"/>
                  </a:lnTo>
                  <a:lnTo>
                    <a:pt x="3276" y="1"/>
                  </a:lnTo>
                  <a:close/>
                  <a:moveTo>
                    <a:pt x="3402" y="1"/>
                  </a:moveTo>
                  <a:lnTo>
                    <a:pt x="3474" y="1"/>
                  </a:lnTo>
                  <a:lnTo>
                    <a:pt x="3474" y="19"/>
                  </a:lnTo>
                  <a:lnTo>
                    <a:pt x="3402" y="19"/>
                  </a:lnTo>
                  <a:lnTo>
                    <a:pt x="3402" y="1"/>
                  </a:lnTo>
                  <a:close/>
                  <a:moveTo>
                    <a:pt x="3528" y="1"/>
                  </a:moveTo>
                  <a:lnTo>
                    <a:pt x="3600" y="1"/>
                  </a:lnTo>
                  <a:lnTo>
                    <a:pt x="3600" y="19"/>
                  </a:lnTo>
                  <a:lnTo>
                    <a:pt x="3528" y="19"/>
                  </a:lnTo>
                  <a:lnTo>
                    <a:pt x="3528" y="1"/>
                  </a:lnTo>
                  <a:close/>
                  <a:moveTo>
                    <a:pt x="3654" y="1"/>
                  </a:moveTo>
                  <a:lnTo>
                    <a:pt x="3726" y="1"/>
                  </a:lnTo>
                  <a:lnTo>
                    <a:pt x="3726" y="19"/>
                  </a:lnTo>
                  <a:lnTo>
                    <a:pt x="3654" y="19"/>
                  </a:lnTo>
                  <a:lnTo>
                    <a:pt x="3654" y="1"/>
                  </a:lnTo>
                  <a:close/>
                  <a:moveTo>
                    <a:pt x="3780" y="1"/>
                  </a:moveTo>
                  <a:lnTo>
                    <a:pt x="3852" y="1"/>
                  </a:lnTo>
                  <a:lnTo>
                    <a:pt x="3852" y="19"/>
                  </a:lnTo>
                  <a:lnTo>
                    <a:pt x="3780" y="19"/>
                  </a:lnTo>
                  <a:lnTo>
                    <a:pt x="3780" y="1"/>
                  </a:lnTo>
                  <a:close/>
                  <a:moveTo>
                    <a:pt x="3906" y="1"/>
                  </a:moveTo>
                  <a:lnTo>
                    <a:pt x="3978" y="1"/>
                  </a:lnTo>
                  <a:lnTo>
                    <a:pt x="3978" y="19"/>
                  </a:lnTo>
                  <a:lnTo>
                    <a:pt x="3906" y="19"/>
                  </a:lnTo>
                  <a:lnTo>
                    <a:pt x="3906" y="1"/>
                  </a:lnTo>
                  <a:close/>
                  <a:moveTo>
                    <a:pt x="4032" y="1"/>
                  </a:moveTo>
                  <a:lnTo>
                    <a:pt x="4104" y="1"/>
                  </a:lnTo>
                  <a:lnTo>
                    <a:pt x="4104" y="19"/>
                  </a:lnTo>
                  <a:lnTo>
                    <a:pt x="4032" y="19"/>
                  </a:lnTo>
                  <a:lnTo>
                    <a:pt x="4032" y="1"/>
                  </a:lnTo>
                  <a:close/>
                  <a:moveTo>
                    <a:pt x="4158" y="1"/>
                  </a:moveTo>
                  <a:lnTo>
                    <a:pt x="4230" y="1"/>
                  </a:lnTo>
                  <a:lnTo>
                    <a:pt x="4230" y="19"/>
                  </a:lnTo>
                  <a:lnTo>
                    <a:pt x="4158" y="19"/>
                  </a:lnTo>
                  <a:lnTo>
                    <a:pt x="4158" y="1"/>
                  </a:lnTo>
                  <a:close/>
                  <a:moveTo>
                    <a:pt x="4284" y="1"/>
                  </a:moveTo>
                  <a:lnTo>
                    <a:pt x="4356" y="1"/>
                  </a:lnTo>
                  <a:lnTo>
                    <a:pt x="4356" y="19"/>
                  </a:lnTo>
                  <a:lnTo>
                    <a:pt x="4284" y="19"/>
                  </a:lnTo>
                  <a:lnTo>
                    <a:pt x="4284" y="1"/>
                  </a:lnTo>
                  <a:close/>
                  <a:moveTo>
                    <a:pt x="4410" y="1"/>
                  </a:moveTo>
                  <a:lnTo>
                    <a:pt x="4482" y="1"/>
                  </a:lnTo>
                  <a:lnTo>
                    <a:pt x="4482" y="19"/>
                  </a:lnTo>
                  <a:lnTo>
                    <a:pt x="4410" y="19"/>
                  </a:lnTo>
                  <a:lnTo>
                    <a:pt x="4410" y="1"/>
                  </a:lnTo>
                  <a:close/>
                  <a:moveTo>
                    <a:pt x="4536" y="1"/>
                  </a:moveTo>
                  <a:lnTo>
                    <a:pt x="4608" y="1"/>
                  </a:lnTo>
                  <a:lnTo>
                    <a:pt x="4608" y="19"/>
                  </a:lnTo>
                  <a:lnTo>
                    <a:pt x="4536" y="19"/>
                  </a:lnTo>
                  <a:lnTo>
                    <a:pt x="4536" y="1"/>
                  </a:lnTo>
                  <a:close/>
                  <a:moveTo>
                    <a:pt x="4662" y="1"/>
                  </a:moveTo>
                  <a:lnTo>
                    <a:pt x="4734" y="1"/>
                  </a:lnTo>
                  <a:lnTo>
                    <a:pt x="4734" y="19"/>
                  </a:lnTo>
                  <a:lnTo>
                    <a:pt x="4662" y="19"/>
                  </a:lnTo>
                  <a:lnTo>
                    <a:pt x="4662" y="1"/>
                  </a:lnTo>
                  <a:close/>
                  <a:moveTo>
                    <a:pt x="4788" y="1"/>
                  </a:moveTo>
                  <a:lnTo>
                    <a:pt x="4860" y="1"/>
                  </a:lnTo>
                  <a:lnTo>
                    <a:pt x="4860" y="19"/>
                  </a:lnTo>
                  <a:lnTo>
                    <a:pt x="4788" y="19"/>
                  </a:lnTo>
                  <a:lnTo>
                    <a:pt x="4788" y="1"/>
                  </a:lnTo>
                  <a:close/>
                  <a:moveTo>
                    <a:pt x="4914" y="1"/>
                  </a:moveTo>
                  <a:lnTo>
                    <a:pt x="4986" y="1"/>
                  </a:lnTo>
                  <a:lnTo>
                    <a:pt x="4986" y="19"/>
                  </a:lnTo>
                  <a:lnTo>
                    <a:pt x="4914" y="19"/>
                  </a:lnTo>
                  <a:lnTo>
                    <a:pt x="4914" y="1"/>
                  </a:lnTo>
                  <a:close/>
                  <a:moveTo>
                    <a:pt x="5040" y="1"/>
                  </a:moveTo>
                  <a:lnTo>
                    <a:pt x="5112" y="1"/>
                  </a:lnTo>
                  <a:lnTo>
                    <a:pt x="5112" y="19"/>
                  </a:lnTo>
                  <a:lnTo>
                    <a:pt x="5040" y="19"/>
                  </a:lnTo>
                  <a:lnTo>
                    <a:pt x="5040" y="1"/>
                  </a:lnTo>
                  <a:close/>
                  <a:moveTo>
                    <a:pt x="5166" y="1"/>
                  </a:moveTo>
                  <a:lnTo>
                    <a:pt x="5184" y="1"/>
                  </a:lnTo>
                  <a:lnTo>
                    <a:pt x="5184" y="19"/>
                  </a:lnTo>
                  <a:lnTo>
                    <a:pt x="5166" y="19"/>
                  </a:lnTo>
                  <a:lnTo>
                    <a:pt x="5166" y="1"/>
                  </a:lnTo>
                  <a:close/>
                </a:path>
              </a:pathLst>
            </a:custGeom>
            <a:solidFill>
              <a:srgbClr val="FFFFFF"/>
            </a:solidFill>
            <a:ln w="0">
              <a:solidFill>
                <a:srgbClr val="FFFFFF"/>
              </a:solidFill>
              <a:round/>
              <a:headEnd/>
              <a:tailEnd/>
            </a:ln>
          </p:spPr>
          <p:txBody>
            <a:bodyPr/>
            <a:lstStyle/>
            <a:p>
              <a:endParaRPr lang="en-US"/>
            </a:p>
          </p:txBody>
        </p:sp>
      </p:gr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52397"/>
            <a:ext cx="7772400" cy="1143000"/>
          </a:xfrm>
        </p:spPr>
        <p:txBody>
          <a:bodyPr/>
          <a:lstStyle/>
          <a:p>
            <a:pPr eaLnBrk="1" hangingPunct="1"/>
            <a:r>
              <a:rPr lang="en-US" sz="3600" b="1" dirty="0" smtClean="0">
                <a:solidFill>
                  <a:srgbClr val="FFC000"/>
                </a:solidFill>
                <a:latin typeface="Calibri" pitchFamily="34" charset="0"/>
              </a:rPr>
              <a:t>Context for Today’s Discussion on Science Advisory Panel</a:t>
            </a:r>
          </a:p>
        </p:txBody>
      </p:sp>
      <p:sp>
        <p:nvSpPr>
          <p:cNvPr id="11267" name="Rectangle 3"/>
          <p:cNvSpPr>
            <a:spLocks noGrp="1" noChangeArrowheads="1"/>
          </p:cNvSpPr>
          <p:nvPr>
            <p:ph type="body" idx="1"/>
          </p:nvPr>
        </p:nvSpPr>
        <p:spPr>
          <a:xfrm>
            <a:off x="463550" y="1663167"/>
            <a:ext cx="8318500" cy="4648200"/>
          </a:xfrm>
        </p:spPr>
        <p:txBody>
          <a:bodyPr/>
          <a:lstStyle/>
          <a:p>
            <a:pPr eaLnBrk="1" hangingPunct="1">
              <a:spcAft>
                <a:spcPct val="60000"/>
              </a:spcAft>
              <a:buClr>
                <a:schemeClr val="folHlink"/>
              </a:buClr>
              <a:buSzPct val="100000"/>
              <a:buFont typeface="Arial" charset="0"/>
              <a:buChar char="•"/>
            </a:pPr>
            <a:r>
              <a:rPr lang="en-US" sz="2800" dirty="0" smtClean="0">
                <a:latin typeface="Calibri" pitchFamily="34" charset="0"/>
                <a:cs typeface="Times New Roman" pitchFamily="18" charset="0"/>
              </a:rPr>
              <a:t>At the last meeting, you asked if the SF Bay literature review would receive external peer review</a:t>
            </a:r>
          </a:p>
          <a:p>
            <a:pPr eaLnBrk="1" hangingPunct="1">
              <a:spcAft>
                <a:spcPct val="60000"/>
              </a:spcAft>
              <a:buClr>
                <a:schemeClr val="folHlink"/>
              </a:buClr>
              <a:buSzPct val="100000"/>
              <a:buFont typeface="Arial" charset="0"/>
              <a:buChar char="•"/>
            </a:pPr>
            <a:r>
              <a:rPr lang="en-US" sz="2800" dirty="0" smtClean="0">
                <a:latin typeface="Calibri" pitchFamily="34" charset="0"/>
                <a:cs typeface="Times New Roman" pitchFamily="18" charset="0"/>
              </a:rPr>
              <a:t>The answer is yes…</a:t>
            </a:r>
          </a:p>
          <a:p>
            <a:pPr lvl="1" eaLnBrk="1" hangingPunct="1">
              <a:spcAft>
                <a:spcPct val="60000"/>
              </a:spcAft>
              <a:buClr>
                <a:schemeClr val="folHlink"/>
              </a:buClr>
              <a:buSzPct val="100000"/>
              <a:buFont typeface="Calibri" pitchFamily="34" charset="0"/>
              <a:buChar char="–"/>
            </a:pPr>
            <a:r>
              <a:rPr lang="en-US" sz="2400" dirty="0" smtClean="0">
                <a:latin typeface="Calibri" pitchFamily="34" charset="0"/>
                <a:cs typeface="Times New Roman" pitchFamily="18" charset="0"/>
              </a:rPr>
              <a:t>Science Advisory Panel will be the same for both SF Bay and rest of the California’s estuaries</a:t>
            </a:r>
          </a:p>
          <a:p>
            <a:pPr lvl="1" eaLnBrk="1" hangingPunct="1">
              <a:spcAft>
                <a:spcPct val="60000"/>
              </a:spcAft>
              <a:buClr>
                <a:schemeClr val="folHlink"/>
              </a:buClr>
              <a:buSzPct val="100000"/>
              <a:buFont typeface="Calibri" pitchFamily="34" charset="0"/>
              <a:buChar char="–"/>
            </a:pPr>
            <a:r>
              <a:rPr lang="en-US" sz="2400" dirty="0" smtClean="0">
                <a:latin typeface="Calibri" pitchFamily="34" charset="0"/>
                <a:cs typeface="Times New Roman" pitchFamily="18" charset="0"/>
              </a:rPr>
              <a:t>Intent is to form SAP this summer, convene them this fall to review estuarine NNE products </a:t>
            </a:r>
          </a:p>
        </p:txBody>
      </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381000"/>
            <a:ext cx="8458200" cy="1143000"/>
          </a:xfrm>
        </p:spPr>
        <p:txBody>
          <a:bodyPr/>
          <a:lstStyle/>
          <a:p>
            <a:r>
              <a:rPr lang="en-US" sz="3600" b="1" dirty="0" smtClean="0">
                <a:solidFill>
                  <a:srgbClr val="FFC000"/>
                </a:solidFill>
                <a:latin typeface="Calibri" pitchFamily="34" charset="0"/>
              </a:rPr>
              <a:t>Process for Candidate SAP Member Selection</a:t>
            </a:r>
          </a:p>
        </p:txBody>
      </p:sp>
      <p:sp>
        <p:nvSpPr>
          <p:cNvPr id="13315" name="Content Placeholder 2"/>
          <p:cNvSpPr>
            <a:spLocks noGrp="1"/>
          </p:cNvSpPr>
          <p:nvPr>
            <p:ph idx="1"/>
          </p:nvPr>
        </p:nvSpPr>
        <p:spPr>
          <a:xfrm>
            <a:off x="457200" y="1814513"/>
            <a:ext cx="8294688" cy="4467225"/>
          </a:xfrm>
        </p:spPr>
        <p:txBody>
          <a:bodyPr/>
          <a:lstStyle/>
          <a:p>
            <a:pPr marL="285750" indent="-285750">
              <a:spcBef>
                <a:spcPts val="1200"/>
              </a:spcBef>
              <a:spcAft>
                <a:spcPts val="1200"/>
              </a:spcAft>
              <a:buSzPct val="100000"/>
              <a:buFont typeface="Arial" charset="0"/>
              <a:buChar char="•"/>
            </a:pPr>
            <a:r>
              <a:rPr lang="en-US" sz="2800" dirty="0" smtClean="0">
                <a:latin typeface="Calibri" pitchFamily="34" charset="0"/>
              </a:rPr>
              <a:t>Determine desirable attributes of SAP panel members</a:t>
            </a:r>
          </a:p>
          <a:p>
            <a:pPr marL="285750" indent="-285750">
              <a:spcBef>
                <a:spcPts val="1200"/>
              </a:spcBef>
              <a:spcAft>
                <a:spcPts val="1200"/>
              </a:spcAft>
              <a:buSzPct val="100000"/>
              <a:buFont typeface="Arial" charset="0"/>
              <a:buChar char="•"/>
            </a:pPr>
            <a:r>
              <a:rPr lang="en-US" sz="2800" dirty="0" smtClean="0">
                <a:latin typeface="Calibri" pitchFamily="34" charset="0"/>
              </a:rPr>
              <a:t>Technical Team lead (SCCWRP) nominates candidates</a:t>
            </a:r>
          </a:p>
          <a:p>
            <a:pPr marL="285750" indent="-285750">
              <a:spcBef>
                <a:spcPts val="1200"/>
              </a:spcBef>
              <a:spcAft>
                <a:spcPts val="1200"/>
              </a:spcAft>
              <a:buSzPct val="100000"/>
              <a:buFont typeface="Arial" charset="0"/>
              <a:buChar char="•"/>
            </a:pPr>
            <a:r>
              <a:rPr lang="en-US" sz="2800" dirty="0" smtClean="0">
                <a:latin typeface="Calibri" pitchFamily="34" charset="0"/>
              </a:rPr>
              <a:t>STRTAG and SAGs (Coastal and SF Bay) review candidates and have right to reject individual candidates</a:t>
            </a:r>
          </a:p>
          <a:p>
            <a:pPr marL="285750" indent="-285750">
              <a:spcBef>
                <a:spcPts val="1200"/>
              </a:spcBef>
              <a:spcAft>
                <a:spcPts val="1200"/>
              </a:spcAft>
              <a:buSzPct val="100000"/>
              <a:buFont typeface="Arial" charset="0"/>
              <a:buChar char="•"/>
            </a:pPr>
            <a:r>
              <a:rPr lang="en-US" sz="2800" dirty="0" smtClean="0">
                <a:latin typeface="Calibri" pitchFamily="34" charset="0"/>
              </a:rPr>
              <a:t>SWRCB makes final decision</a:t>
            </a:r>
            <a:endParaRPr lang="en-US" dirty="0" smtClean="0">
              <a:latin typeface="Calibri" pitchFamily="34" charset="0"/>
            </a:endParaRPr>
          </a:p>
        </p:txBody>
      </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12</a:t>
            </a:fld>
            <a:endParaRPr lang="en-US" dirty="0"/>
          </a:p>
        </p:txBody>
      </p:sp>
      <p:sp>
        <p:nvSpPr>
          <p:cNvPr id="5" name="TextBox 4"/>
          <p:cNvSpPr txBox="1"/>
          <p:nvPr/>
        </p:nvSpPr>
        <p:spPr>
          <a:xfrm>
            <a:off x="-104173" y="5666185"/>
            <a:ext cx="9248173" cy="523220"/>
          </a:xfrm>
          <a:prstGeom prst="rect">
            <a:avLst/>
          </a:prstGeom>
          <a:noFill/>
        </p:spPr>
        <p:txBody>
          <a:bodyPr wrap="square" rtlCol="0">
            <a:spAutoFit/>
          </a:bodyPr>
          <a:lstStyle/>
          <a:p>
            <a:pPr algn="ctr"/>
            <a:r>
              <a:rPr lang="en-US" sz="2800" i="1" dirty="0" smtClean="0"/>
              <a:t>We have not contacted these candidates yet…</a:t>
            </a:r>
            <a:endParaRPr lang="en-US" sz="2800"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0"/>
            <a:ext cx="8458200" cy="1143000"/>
          </a:xfrm>
        </p:spPr>
        <p:txBody>
          <a:bodyPr/>
          <a:lstStyle/>
          <a:p>
            <a:r>
              <a:rPr lang="en-US" sz="3600" b="1" smtClean="0">
                <a:solidFill>
                  <a:srgbClr val="FFC000"/>
                </a:solidFill>
                <a:latin typeface="Calibri" pitchFamily="34" charset="0"/>
              </a:rPr>
              <a:t>Suggested Criteria for SAP Members</a:t>
            </a:r>
          </a:p>
        </p:txBody>
      </p:sp>
      <p:sp>
        <p:nvSpPr>
          <p:cNvPr id="14339" name="Content Placeholder 2"/>
          <p:cNvSpPr>
            <a:spLocks noGrp="1"/>
          </p:cNvSpPr>
          <p:nvPr>
            <p:ph idx="1"/>
          </p:nvPr>
        </p:nvSpPr>
        <p:spPr>
          <a:xfrm>
            <a:off x="457200" y="1143000"/>
            <a:ext cx="7754938" cy="4467225"/>
          </a:xfrm>
        </p:spPr>
        <p:txBody>
          <a:bodyPr/>
          <a:lstStyle/>
          <a:p>
            <a:pPr marL="285750" indent="-285750">
              <a:spcBef>
                <a:spcPts val="1200"/>
              </a:spcBef>
              <a:spcAft>
                <a:spcPts val="1200"/>
              </a:spcAft>
              <a:buSzPct val="100000"/>
              <a:buFont typeface="Arial" charset="0"/>
              <a:buChar char="•"/>
            </a:pPr>
            <a:r>
              <a:rPr lang="en-US" sz="2800" smtClean="0">
                <a:latin typeface="Calibri" pitchFamily="34" charset="0"/>
              </a:rPr>
              <a:t>Nationally-recognized expert in one of following:</a:t>
            </a:r>
          </a:p>
          <a:p>
            <a:pPr marL="685800" lvl="1">
              <a:spcBef>
                <a:spcPts val="600"/>
              </a:spcBef>
              <a:spcAft>
                <a:spcPts val="600"/>
              </a:spcAft>
              <a:buClr>
                <a:schemeClr val="tx1"/>
              </a:buClr>
              <a:buFont typeface="Calibri" pitchFamily="34" charset="0"/>
              <a:buChar char="–"/>
            </a:pPr>
            <a:r>
              <a:rPr lang="en-US" sz="2400" smtClean="0">
                <a:latin typeface="Calibri" pitchFamily="34" charset="0"/>
              </a:rPr>
              <a:t>Aquatic ecosystem response to nutrient overenrichment and eutrophication</a:t>
            </a:r>
          </a:p>
          <a:p>
            <a:pPr marL="685800" lvl="1">
              <a:spcBef>
                <a:spcPts val="600"/>
              </a:spcBef>
              <a:spcAft>
                <a:spcPts val="600"/>
              </a:spcAft>
              <a:buClr>
                <a:schemeClr val="tx1"/>
              </a:buClr>
              <a:buFont typeface="Calibri" pitchFamily="34" charset="0"/>
              <a:buChar char="–"/>
            </a:pPr>
            <a:r>
              <a:rPr lang="en-US" sz="2400" smtClean="0">
                <a:latin typeface="Calibri" pitchFamily="34" charset="0"/>
              </a:rPr>
              <a:t>Experience in development, validation and use of watershed loading and/or estuarine water quality models</a:t>
            </a:r>
          </a:p>
          <a:p>
            <a:pPr marL="685800" lvl="1">
              <a:spcBef>
                <a:spcPts val="600"/>
              </a:spcBef>
              <a:spcAft>
                <a:spcPts val="600"/>
              </a:spcAft>
              <a:buClr>
                <a:schemeClr val="tx1"/>
              </a:buClr>
              <a:buFont typeface="Calibri" pitchFamily="34" charset="0"/>
              <a:buChar char="–"/>
            </a:pPr>
            <a:r>
              <a:rPr lang="en-US" sz="2400" smtClean="0">
                <a:latin typeface="Calibri" pitchFamily="34" charset="0"/>
              </a:rPr>
              <a:t>Experience in creation of nutrient-related water quality objectives or criteria</a:t>
            </a:r>
          </a:p>
          <a:p>
            <a:pPr marL="285750" indent="-285750">
              <a:spcBef>
                <a:spcPts val="1200"/>
              </a:spcBef>
              <a:spcAft>
                <a:spcPts val="1200"/>
              </a:spcAft>
              <a:buSzPct val="100000"/>
              <a:buFont typeface="Arial" charset="0"/>
              <a:buChar char="•"/>
            </a:pPr>
            <a:r>
              <a:rPr lang="en-US" sz="2800" smtClean="0">
                <a:latin typeface="Calibri" pitchFamily="34" charset="0"/>
              </a:rPr>
              <a:t>Not affiliated with California-based institution</a:t>
            </a:r>
          </a:p>
          <a:p>
            <a:pPr marL="285750" indent="-285750" algn="ctr">
              <a:spcBef>
                <a:spcPts val="1200"/>
              </a:spcBef>
              <a:spcAft>
                <a:spcPts val="1200"/>
              </a:spcAft>
              <a:buSzPct val="100000"/>
              <a:buFont typeface="Wingdings" pitchFamily="2" charset="2"/>
              <a:buNone/>
            </a:pPr>
            <a:r>
              <a:rPr lang="en-US" sz="2800" i="1" smtClean="0">
                <a:solidFill>
                  <a:srgbClr val="FFC000"/>
                </a:solidFill>
                <a:latin typeface="Calibri" pitchFamily="34" charset="0"/>
              </a:rPr>
              <a:t>What do you think you of these criteria?</a:t>
            </a:r>
          </a:p>
        </p:txBody>
      </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685800"/>
            <a:ext cx="8458200" cy="1143000"/>
          </a:xfrm>
        </p:spPr>
        <p:txBody>
          <a:bodyPr/>
          <a:lstStyle/>
          <a:p>
            <a:r>
              <a:rPr lang="en-US" sz="3600" b="1" smtClean="0">
                <a:solidFill>
                  <a:srgbClr val="FFC000"/>
                </a:solidFill>
                <a:latin typeface="Calibri" pitchFamily="34" charset="0"/>
              </a:rPr>
              <a:t>Discussion of Candidate SAB Members:</a:t>
            </a:r>
            <a:r>
              <a:rPr lang="en-US" sz="500" b="1" smtClean="0">
                <a:solidFill>
                  <a:srgbClr val="FFC000"/>
                </a:solidFill>
                <a:latin typeface="Calibri" pitchFamily="34" charset="0"/>
              </a:rPr>
              <a:t/>
            </a:r>
            <a:br>
              <a:rPr lang="en-US" sz="500" b="1" smtClean="0">
                <a:solidFill>
                  <a:srgbClr val="FFC000"/>
                </a:solidFill>
                <a:latin typeface="Calibri" pitchFamily="34" charset="0"/>
              </a:rPr>
            </a:br>
            <a:r>
              <a:rPr lang="en-US" sz="500" b="1" smtClean="0">
                <a:solidFill>
                  <a:srgbClr val="FFC000"/>
                </a:solidFill>
                <a:latin typeface="Calibri" pitchFamily="34" charset="0"/>
              </a:rPr>
              <a:t/>
            </a:r>
            <a:br>
              <a:rPr lang="en-US" sz="500" b="1" smtClean="0">
                <a:solidFill>
                  <a:srgbClr val="FFC000"/>
                </a:solidFill>
                <a:latin typeface="Calibri" pitchFamily="34" charset="0"/>
              </a:rPr>
            </a:br>
            <a:r>
              <a:rPr lang="en-US" sz="3600" b="1" smtClean="0">
                <a:solidFill>
                  <a:srgbClr val="FFC000"/>
                </a:solidFill>
                <a:latin typeface="Calibri" pitchFamily="34" charset="0"/>
              </a:rPr>
              <a:t> </a:t>
            </a:r>
            <a:r>
              <a:rPr lang="en-US" sz="3200" b="1" smtClean="0">
                <a:solidFill>
                  <a:srgbClr val="FFC000"/>
                </a:solidFill>
                <a:latin typeface="Calibri" pitchFamily="34" charset="0"/>
              </a:rPr>
              <a:t>Aquatic Ecology, Nutrient Biogeochemistry, and Management of Eutrophication</a:t>
            </a:r>
          </a:p>
        </p:txBody>
      </p:sp>
      <p:sp>
        <p:nvSpPr>
          <p:cNvPr id="15363" name="Content Placeholder 2"/>
          <p:cNvSpPr>
            <a:spLocks noGrp="1"/>
          </p:cNvSpPr>
          <p:nvPr>
            <p:ph idx="1"/>
          </p:nvPr>
        </p:nvSpPr>
        <p:spPr>
          <a:xfrm>
            <a:off x="457200" y="1814513"/>
            <a:ext cx="8032750" cy="4389437"/>
          </a:xfrm>
        </p:spPr>
        <p:txBody>
          <a:bodyPr/>
          <a:lstStyle/>
          <a:p>
            <a:pPr marL="285750" indent="-285750" algn="ctr">
              <a:buSzPct val="100000"/>
              <a:buFont typeface="Arial" charset="0"/>
              <a:buChar char="•"/>
            </a:pPr>
            <a:endParaRPr lang="en-US" sz="2800" smtClean="0">
              <a:latin typeface="Calibri" pitchFamily="34" charset="0"/>
            </a:endParaRPr>
          </a:p>
          <a:p>
            <a:pPr marL="285750" indent="-285750" algn="ctr">
              <a:buSzPct val="100000"/>
              <a:buFont typeface="Arial" charset="0"/>
              <a:buChar char="•"/>
            </a:pPr>
            <a:endParaRPr lang="en-US" sz="2800" b="1" smtClean="0">
              <a:latin typeface="Calibri" pitchFamily="34" charset="0"/>
            </a:endParaRPr>
          </a:p>
          <a:p>
            <a:pPr marL="285750" indent="-285750" algn="ctr"/>
            <a:endParaRPr lang="en-US" sz="2800" smtClean="0">
              <a:latin typeface="Calibri" pitchFamily="34" charset="0"/>
            </a:endParaRPr>
          </a:p>
          <a:p>
            <a:pPr lvl="1" algn="ctr">
              <a:buFontTx/>
              <a:buNone/>
            </a:pPr>
            <a:endParaRPr lang="en-US" smtClean="0">
              <a:latin typeface="Calibri" pitchFamily="34" charset="0"/>
            </a:endParaRPr>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l="18532" t="1965" r="1224" b="69412"/>
          <a:stretch>
            <a:fillRect/>
          </a:stretch>
        </p:blipFill>
        <p:spPr bwMode="auto">
          <a:xfrm>
            <a:off x="457200" y="2471738"/>
            <a:ext cx="8405813"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4"/>
          <p:cNvSpPr txBox="1">
            <a:spLocks noChangeArrowheads="1"/>
          </p:cNvSpPr>
          <p:nvPr/>
        </p:nvSpPr>
        <p:spPr bwMode="auto">
          <a:xfrm>
            <a:off x="712788" y="5942013"/>
            <a:ext cx="7943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b="1">
                <a:solidFill>
                  <a:srgbClr val="FFFF66"/>
                </a:solidFill>
                <a:latin typeface="Trebuchet MS" pitchFamily="34" charset="0"/>
              </a:defRPr>
            </a:lvl1pPr>
            <a:lvl2pPr marL="742950" indent="-285750" eaLnBrk="0" hangingPunct="0">
              <a:defRPr sz="3400" b="1">
                <a:solidFill>
                  <a:srgbClr val="FFFF66"/>
                </a:solidFill>
                <a:latin typeface="Trebuchet MS" pitchFamily="34" charset="0"/>
              </a:defRPr>
            </a:lvl2pPr>
            <a:lvl3pPr marL="1143000" indent="-228600" eaLnBrk="0" hangingPunct="0">
              <a:defRPr sz="3400" b="1">
                <a:solidFill>
                  <a:srgbClr val="FFFF66"/>
                </a:solidFill>
                <a:latin typeface="Trebuchet MS" pitchFamily="34" charset="0"/>
              </a:defRPr>
            </a:lvl3pPr>
            <a:lvl4pPr marL="1600200" indent="-228600" eaLnBrk="0" hangingPunct="0">
              <a:defRPr sz="3400" b="1">
                <a:solidFill>
                  <a:srgbClr val="FFFF66"/>
                </a:solidFill>
                <a:latin typeface="Trebuchet MS" pitchFamily="34" charset="0"/>
              </a:defRPr>
            </a:lvl4pPr>
            <a:lvl5pPr marL="2057400" indent="-228600" eaLnBrk="0" hangingPunct="0">
              <a:defRPr sz="3400" b="1">
                <a:solidFill>
                  <a:srgbClr val="FFFF66"/>
                </a:solidFill>
                <a:latin typeface="Trebuchet MS" pitchFamily="34" charset="0"/>
              </a:defRPr>
            </a:lvl5pPr>
            <a:lvl6pPr marL="2514600" indent="-228600" eaLnBrk="0" fontAlgn="base" hangingPunct="0">
              <a:spcBef>
                <a:spcPct val="0"/>
              </a:spcBef>
              <a:spcAft>
                <a:spcPct val="0"/>
              </a:spcAft>
              <a:defRPr sz="3400" b="1">
                <a:solidFill>
                  <a:srgbClr val="FFFF66"/>
                </a:solidFill>
                <a:latin typeface="Trebuchet MS" pitchFamily="34" charset="0"/>
              </a:defRPr>
            </a:lvl6pPr>
            <a:lvl7pPr marL="2971800" indent="-228600" eaLnBrk="0" fontAlgn="base" hangingPunct="0">
              <a:spcBef>
                <a:spcPct val="0"/>
              </a:spcBef>
              <a:spcAft>
                <a:spcPct val="0"/>
              </a:spcAft>
              <a:defRPr sz="3400" b="1">
                <a:solidFill>
                  <a:srgbClr val="FFFF66"/>
                </a:solidFill>
                <a:latin typeface="Trebuchet MS" pitchFamily="34" charset="0"/>
              </a:defRPr>
            </a:lvl7pPr>
            <a:lvl8pPr marL="3429000" indent="-228600" eaLnBrk="0" fontAlgn="base" hangingPunct="0">
              <a:spcBef>
                <a:spcPct val="0"/>
              </a:spcBef>
              <a:spcAft>
                <a:spcPct val="0"/>
              </a:spcAft>
              <a:defRPr sz="3400" b="1">
                <a:solidFill>
                  <a:srgbClr val="FFFF66"/>
                </a:solidFill>
                <a:latin typeface="Trebuchet MS" pitchFamily="34" charset="0"/>
              </a:defRPr>
            </a:lvl8pPr>
            <a:lvl9pPr marL="3886200" indent="-228600" eaLnBrk="0" fontAlgn="base" hangingPunct="0">
              <a:spcBef>
                <a:spcPct val="0"/>
              </a:spcBef>
              <a:spcAft>
                <a:spcPct val="0"/>
              </a:spcAft>
              <a:defRPr sz="3400" b="1">
                <a:solidFill>
                  <a:srgbClr val="FFFF66"/>
                </a:solidFill>
                <a:latin typeface="Trebuchet MS" pitchFamily="34" charset="0"/>
              </a:defRPr>
            </a:lvl9pPr>
          </a:lstStyle>
          <a:p>
            <a:pPr algn="ctr" eaLnBrk="1" hangingPunct="1"/>
            <a:r>
              <a:rPr lang="en-US" sz="2800">
                <a:solidFill>
                  <a:srgbClr val="FFC000"/>
                </a:solidFill>
                <a:latin typeface="Calibri" pitchFamily="34" charset="0"/>
              </a:rPr>
              <a:t>Do you have any concerns about either candidates?</a:t>
            </a:r>
          </a:p>
        </p:txBody>
      </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400050"/>
            <a:ext cx="8458200" cy="1143000"/>
          </a:xfrm>
        </p:spPr>
        <p:txBody>
          <a:bodyPr/>
          <a:lstStyle/>
          <a:p>
            <a:r>
              <a:rPr lang="en-US" sz="3600" b="1" smtClean="0">
                <a:solidFill>
                  <a:srgbClr val="FFC000"/>
                </a:solidFill>
                <a:latin typeface="Calibri" pitchFamily="34" charset="0"/>
              </a:rPr>
              <a:t>Discussion of Candidate SAB Members:</a:t>
            </a:r>
            <a:r>
              <a:rPr lang="en-US" sz="500" b="1" smtClean="0">
                <a:solidFill>
                  <a:srgbClr val="FFC000"/>
                </a:solidFill>
                <a:latin typeface="Calibri" pitchFamily="34" charset="0"/>
              </a:rPr>
              <a:t/>
            </a:r>
            <a:br>
              <a:rPr lang="en-US" sz="500" b="1" smtClean="0">
                <a:solidFill>
                  <a:srgbClr val="FFC000"/>
                </a:solidFill>
                <a:latin typeface="Calibri" pitchFamily="34" charset="0"/>
              </a:rPr>
            </a:br>
            <a:r>
              <a:rPr lang="en-US" sz="500" b="1" smtClean="0">
                <a:solidFill>
                  <a:srgbClr val="FFC000"/>
                </a:solidFill>
                <a:latin typeface="Calibri" pitchFamily="34" charset="0"/>
              </a:rPr>
              <a:t/>
            </a:r>
            <a:br>
              <a:rPr lang="en-US" sz="500" b="1" smtClean="0">
                <a:solidFill>
                  <a:srgbClr val="FFC000"/>
                </a:solidFill>
                <a:latin typeface="Calibri" pitchFamily="34" charset="0"/>
              </a:rPr>
            </a:br>
            <a:r>
              <a:rPr lang="en-US" sz="3600" b="1" smtClean="0">
                <a:solidFill>
                  <a:srgbClr val="FFC000"/>
                </a:solidFill>
                <a:latin typeface="Calibri" pitchFamily="34" charset="0"/>
              </a:rPr>
              <a:t> </a:t>
            </a:r>
            <a:r>
              <a:rPr lang="en-US" sz="3200" b="1" smtClean="0">
                <a:solidFill>
                  <a:srgbClr val="FFC000"/>
                </a:solidFill>
                <a:latin typeface="Calibri" pitchFamily="34" charset="0"/>
              </a:rPr>
              <a:t>Development/Application of Dynamic Simulation Models</a:t>
            </a:r>
          </a:p>
        </p:txBody>
      </p:sp>
      <p:sp>
        <p:nvSpPr>
          <p:cNvPr id="16387" name="Content Placeholder 2"/>
          <p:cNvSpPr>
            <a:spLocks noGrp="1"/>
          </p:cNvSpPr>
          <p:nvPr>
            <p:ph idx="1"/>
          </p:nvPr>
        </p:nvSpPr>
        <p:spPr>
          <a:xfrm>
            <a:off x="457200" y="1814513"/>
            <a:ext cx="8032750" cy="4389437"/>
          </a:xfrm>
        </p:spPr>
        <p:txBody>
          <a:bodyPr/>
          <a:lstStyle/>
          <a:p>
            <a:pPr marL="285750" indent="-285750" algn="ctr">
              <a:buSzPct val="100000"/>
              <a:buFont typeface="Arial" charset="0"/>
              <a:buChar char="•"/>
            </a:pPr>
            <a:endParaRPr lang="en-US" sz="2800" smtClean="0">
              <a:latin typeface="Calibri" pitchFamily="34" charset="0"/>
            </a:endParaRPr>
          </a:p>
          <a:p>
            <a:pPr marL="285750" indent="-285750" algn="ctr">
              <a:buSzPct val="100000"/>
              <a:buFont typeface="Arial" charset="0"/>
              <a:buChar char="•"/>
            </a:pPr>
            <a:endParaRPr lang="en-US" sz="2800" b="1" smtClean="0">
              <a:latin typeface="Calibri" pitchFamily="34" charset="0"/>
            </a:endParaRPr>
          </a:p>
          <a:p>
            <a:pPr marL="285750" indent="-285750" algn="ctr"/>
            <a:endParaRPr lang="en-US" sz="2800" smtClean="0">
              <a:latin typeface="Calibri" pitchFamily="34" charset="0"/>
            </a:endParaRPr>
          </a:p>
          <a:p>
            <a:pPr lvl="1" algn="ctr">
              <a:buFontTx/>
              <a:buNone/>
            </a:pPr>
            <a:endParaRPr lang="en-US" smtClean="0">
              <a:latin typeface="Calibri" pitchFamily="34" charset="0"/>
            </a:endParaRPr>
          </a:p>
        </p:txBody>
      </p:sp>
      <p:pic>
        <p:nvPicPr>
          <p:cNvPr id="16388" name="Picture 2"/>
          <p:cNvPicPr>
            <a:picLocks noChangeAspect="1" noChangeArrowheads="1"/>
          </p:cNvPicPr>
          <p:nvPr/>
        </p:nvPicPr>
        <p:blipFill>
          <a:blip r:embed="rId3">
            <a:extLst>
              <a:ext uri="{28A0092B-C50C-407E-A947-70E740481C1C}">
                <a14:useLocalDpi xmlns:a14="http://schemas.microsoft.com/office/drawing/2010/main" val="0"/>
              </a:ext>
            </a:extLst>
          </a:blip>
          <a:srcRect l="18532" t="1965" r="1224" b="63377"/>
          <a:stretch>
            <a:fillRect/>
          </a:stretch>
        </p:blipFill>
        <p:spPr bwMode="auto">
          <a:xfrm>
            <a:off x="795338" y="2068513"/>
            <a:ext cx="7432675" cy="330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2"/>
          <p:cNvPicPr>
            <a:picLocks noChangeAspect="1" noChangeArrowheads="1"/>
          </p:cNvPicPr>
          <p:nvPr/>
        </p:nvPicPr>
        <p:blipFill>
          <a:blip r:embed="rId3">
            <a:extLst>
              <a:ext uri="{28A0092B-C50C-407E-A947-70E740481C1C}">
                <a14:useLocalDpi xmlns:a14="http://schemas.microsoft.com/office/drawing/2010/main" val="0"/>
              </a:ext>
            </a:extLst>
          </a:blip>
          <a:srcRect l="18532" t="30431" r="1224" b="33339"/>
          <a:stretch>
            <a:fillRect/>
          </a:stretch>
        </p:blipFill>
        <p:spPr bwMode="auto">
          <a:xfrm>
            <a:off x="795338" y="2303463"/>
            <a:ext cx="7432675" cy="344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Box 5"/>
          <p:cNvSpPr txBox="1">
            <a:spLocks noChangeArrowheads="1"/>
          </p:cNvSpPr>
          <p:nvPr/>
        </p:nvSpPr>
        <p:spPr bwMode="auto">
          <a:xfrm>
            <a:off x="712788" y="5942013"/>
            <a:ext cx="7943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b="1">
                <a:solidFill>
                  <a:srgbClr val="FFFF66"/>
                </a:solidFill>
                <a:latin typeface="Trebuchet MS" pitchFamily="34" charset="0"/>
              </a:defRPr>
            </a:lvl1pPr>
            <a:lvl2pPr marL="742950" indent="-285750" eaLnBrk="0" hangingPunct="0">
              <a:defRPr sz="3400" b="1">
                <a:solidFill>
                  <a:srgbClr val="FFFF66"/>
                </a:solidFill>
                <a:latin typeface="Trebuchet MS" pitchFamily="34" charset="0"/>
              </a:defRPr>
            </a:lvl2pPr>
            <a:lvl3pPr marL="1143000" indent="-228600" eaLnBrk="0" hangingPunct="0">
              <a:defRPr sz="3400" b="1">
                <a:solidFill>
                  <a:srgbClr val="FFFF66"/>
                </a:solidFill>
                <a:latin typeface="Trebuchet MS" pitchFamily="34" charset="0"/>
              </a:defRPr>
            </a:lvl3pPr>
            <a:lvl4pPr marL="1600200" indent="-228600" eaLnBrk="0" hangingPunct="0">
              <a:defRPr sz="3400" b="1">
                <a:solidFill>
                  <a:srgbClr val="FFFF66"/>
                </a:solidFill>
                <a:latin typeface="Trebuchet MS" pitchFamily="34" charset="0"/>
              </a:defRPr>
            </a:lvl4pPr>
            <a:lvl5pPr marL="2057400" indent="-228600" eaLnBrk="0" hangingPunct="0">
              <a:defRPr sz="3400" b="1">
                <a:solidFill>
                  <a:srgbClr val="FFFF66"/>
                </a:solidFill>
                <a:latin typeface="Trebuchet MS" pitchFamily="34" charset="0"/>
              </a:defRPr>
            </a:lvl5pPr>
            <a:lvl6pPr marL="2514600" indent="-228600" eaLnBrk="0" fontAlgn="base" hangingPunct="0">
              <a:spcBef>
                <a:spcPct val="0"/>
              </a:spcBef>
              <a:spcAft>
                <a:spcPct val="0"/>
              </a:spcAft>
              <a:defRPr sz="3400" b="1">
                <a:solidFill>
                  <a:srgbClr val="FFFF66"/>
                </a:solidFill>
                <a:latin typeface="Trebuchet MS" pitchFamily="34" charset="0"/>
              </a:defRPr>
            </a:lvl6pPr>
            <a:lvl7pPr marL="2971800" indent="-228600" eaLnBrk="0" fontAlgn="base" hangingPunct="0">
              <a:spcBef>
                <a:spcPct val="0"/>
              </a:spcBef>
              <a:spcAft>
                <a:spcPct val="0"/>
              </a:spcAft>
              <a:defRPr sz="3400" b="1">
                <a:solidFill>
                  <a:srgbClr val="FFFF66"/>
                </a:solidFill>
                <a:latin typeface="Trebuchet MS" pitchFamily="34" charset="0"/>
              </a:defRPr>
            </a:lvl7pPr>
            <a:lvl8pPr marL="3429000" indent="-228600" eaLnBrk="0" fontAlgn="base" hangingPunct="0">
              <a:spcBef>
                <a:spcPct val="0"/>
              </a:spcBef>
              <a:spcAft>
                <a:spcPct val="0"/>
              </a:spcAft>
              <a:defRPr sz="3400" b="1">
                <a:solidFill>
                  <a:srgbClr val="FFFF66"/>
                </a:solidFill>
                <a:latin typeface="Trebuchet MS" pitchFamily="34" charset="0"/>
              </a:defRPr>
            </a:lvl8pPr>
            <a:lvl9pPr marL="3886200" indent="-228600" eaLnBrk="0" fontAlgn="base" hangingPunct="0">
              <a:spcBef>
                <a:spcPct val="0"/>
              </a:spcBef>
              <a:spcAft>
                <a:spcPct val="0"/>
              </a:spcAft>
              <a:defRPr sz="3400" b="1">
                <a:solidFill>
                  <a:srgbClr val="FFFF66"/>
                </a:solidFill>
                <a:latin typeface="Trebuchet MS" pitchFamily="34" charset="0"/>
              </a:defRPr>
            </a:lvl9pPr>
          </a:lstStyle>
          <a:p>
            <a:pPr algn="ctr" eaLnBrk="1" hangingPunct="1"/>
            <a:r>
              <a:rPr lang="en-US" sz="2800">
                <a:solidFill>
                  <a:srgbClr val="FFC000"/>
                </a:solidFill>
                <a:latin typeface="Calibri" pitchFamily="34" charset="0"/>
              </a:rPr>
              <a:t>Do you have any concerns about either candidates?</a:t>
            </a:r>
          </a:p>
        </p:txBody>
      </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484188"/>
            <a:ext cx="8458200" cy="1143000"/>
          </a:xfrm>
        </p:spPr>
        <p:txBody>
          <a:bodyPr/>
          <a:lstStyle/>
          <a:p>
            <a:r>
              <a:rPr lang="en-US" sz="3600" b="1" smtClean="0">
                <a:solidFill>
                  <a:srgbClr val="FFC000"/>
                </a:solidFill>
                <a:latin typeface="Calibri" pitchFamily="34" charset="0"/>
              </a:rPr>
              <a:t>Discussion of Candidate SAB Members:</a:t>
            </a:r>
            <a:r>
              <a:rPr lang="en-US" sz="500" b="1" smtClean="0">
                <a:solidFill>
                  <a:srgbClr val="FFC000"/>
                </a:solidFill>
                <a:latin typeface="Calibri" pitchFamily="34" charset="0"/>
              </a:rPr>
              <a:t/>
            </a:r>
            <a:br>
              <a:rPr lang="en-US" sz="500" b="1" smtClean="0">
                <a:solidFill>
                  <a:srgbClr val="FFC000"/>
                </a:solidFill>
                <a:latin typeface="Calibri" pitchFamily="34" charset="0"/>
              </a:rPr>
            </a:br>
            <a:r>
              <a:rPr lang="en-US" sz="500" b="1" smtClean="0">
                <a:solidFill>
                  <a:srgbClr val="FFC000"/>
                </a:solidFill>
                <a:latin typeface="Calibri" pitchFamily="34" charset="0"/>
              </a:rPr>
              <a:t/>
            </a:r>
            <a:br>
              <a:rPr lang="en-US" sz="500" b="1" smtClean="0">
                <a:solidFill>
                  <a:srgbClr val="FFC000"/>
                </a:solidFill>
                <a:latin typeface="Calibri" pitchFamily="34" charset="0"/>
              </a:rPr>
            </a:br>
            <a:r>
              <a:rPr lang="en-US" sz="3600" b="1" smtClean="0">
                <a:solidFill>
                  <a:srgbClr val="FFC000"/>
                </a:solidFill>
                <a:latin typeface="Calibri" pitchFamily="34" charset="0"/>
              </a:rPr>
              <a:t> </a:t>
            </a:r>
            <a:r>
              <a:rPr lang="en-US" sz="3200" b="1" smtClean="0">
                <a:solidFill>
                  <a:srgbClr val="FFC000"/>
                </a:solidFill>
                <a:latin typeface="Calibri" pitchFamily="34" charset="0"/>
              </a:rPr>
              <a:t>Development of Nutrient-Related Water Quality Objectives</a:t>
            </a:r>
          </a:p>
        </p:txBody>
      </p:sp>
      <p:sp>
        <p:nvSpPr>
          <p:cNvPr id="17411" name="Content Placeholder 2"/>
          <p:cNvSpPr>
            <a:spLocks noGrp="1"/>
          </p:cNvSpPr>
          <p:nvPr>
            <p:ph idx="1"/>
          </p:nvPr>
        </p:nvSpPr>
        <p:spPr>
          <a:xfrm>
            <a:off x="457200" y="1814513"/>
            <a:ext cx="8032750" cy="4389437"/>
          </a:xfrm>
        </p:spPr>
        <p:txBody>
          <a:bodyPr/>
          <a:lstStyle/>
          <a:p>
            <a:pPr marL="285750" indent="-285750" algn="ctr">
              <a:buSzPct val="100000"/>
              <a:buFont typeface="Arial" charset="0"/>
              <a:buChar char="•"/>
            </a:pPr>
            <a:endParaRPr lang="en-US" sz="2800" smtClean="0">
              <a:latin typeface="Calibri" pitchFamily="34" charset="0"/>
            </a:endParaRPr>
          </a:p>
          <a:p>
            <a:pPr marL="285750" indent="-285750" algn="ctr">
              <a:buSzPct val="100000"/>
              <a:buFont typeface="Arial" charset="0"/>
              <a:buChar char="•"/>
            </a:pPr>
            <a:endParaRPr lang="en-US" sz="2800" b="1" smtClean="0">
              <a:latin typeface="Calibri" pitchFamily="34" charset="0"/>
            </a:endParaRPr>
          </a:p>
          <a:p>
            <a:pPr marL="285750" indent="-285750" algn="ctr"/>
            <a:endParaRPr lang="en-US" sz="2800" smtClean="0">
              <a:latin typeface="Calibri" pitchFamily="34" charset="0"/>
            </a:endParaRPr>
          </a:p>
          <a:p>
            <a:pPr lvl="1" algn="ctr">
              <a:buFontTx/>
              <a:buNone/>
            </a:pPr>
            <a:endParaRPr lang="en-US" smtClean="0">
              <a:latin typeface="Calibri" pitchFamily="34" charset="0"/>
            </a:endParaRPr>
          </a:p>
        </p:txBody>
      </p:sp>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rcRect l="18532" t="1965" r="1224" b="63377"/>
          <a:stretch>
            <a:fillRect/>
          </a:stretch>
        </p:blipFill>
        <p:spPr bwMode="auto">
          <a:xfrm>
            <a:off x="509588" y="2151063"/>
            <a:ext cx="8405812" cy="373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
          <p:cNvPicPr>
            <a:picLocks noChangeAspect="1" noChangeArrowheads="1"/>
          </p:cNvPicPr>
          <p:nvPr/>
        </p:nvPicPr>
        <p:blipFill>
          <a:blip r:embed="rId3">
            <a:extLst>
              <a:ext uri="{28A0092B-C50C-407E-A947-70E740481C1C}">
                <a14:useLocalDpi xmlns:a14="http://schemas.microsoft.com/office/drawing/2010/main" val="0"/>
              </a:ext>
            </a:extLst>
          </a:blip>
          <a:srcRect l="18532" t="67133" r="1224" b="885"/>
          <a:stretch>
            <a:fillRect/>
          </a:stretch>
        </p:blipFill>
        <p:spPr bwMode="auto">
          <a:xfrm>
            <a:off x="525463" y="2416175"/>
            <a:ext cx="8405812"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5"/>
          <p:cNvSpPr txBox="1">
            <a:spLocks noChangeArrowheads="1"/>
          </p:cNvSpPr>
          <p:nvPr/>
        </p:nvSpPr>
        <p:spPr bwMode="auto">
          <a:xfrm>
            <a:off x="712788" y="5942013"/>
            <a:ext cx="7943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b="1">
                <a:solidFill>
                  <a:srgbClr val="FFFF66"/>
                </a:solidFill>
                <a:latin typeface="Trebuchet MS" pitchFamily="34" charset="0"/>
              </a:defRPr>
            </a:lvl1pPr>
            <a:lvl2pPr marL="742950" indent="-285750" eaLnBrk="0" hangingPunct="0">
              <a:defRPr sz="3400" b="1">
                <a:solidFill>
                  <a:srgbClr val="FFFF66"/>
                </a:solidFill>
                <a:latin typeface="Trebuchet MS" pitchFamily="34" charset="0"/>
              </a:defRPr>
            </a:lvl2pPr>
            <a:lvl3pPr marL="1143000" indent="-228600" eaLnBrk="0" hangingPunct="0">
              <a:defRPr sz="3400" b="1">
                <a:solidFill>
                  <a:srgbClr val="FFFF66"/>
                </a:solidFill>
                <a:latin typeface="Trebuchet MS" pitchFamily="34" charset="0"/>
              </a:defRPr>
            </a:lvl3pPr>
            <a:lvl4pPr marL="1600200" indent="-228600" eaLnBrk="0" hangingPunct="0">
              <a:defRPr sz="3400" b="1">
                <a:solidFill>
                  <a:srgbClr val="FFFF66"/>
                </a:solidFill>
                <a:latin typeface="Trebuchet MS" pitchFamily="34" charset="0"/>
              </a:defRPr>
            </a:lvl4pPr>
            <a:lvl5pPr marL="2057400" indent="-228600" eaLnBrk="0" hangingPunct="0">
              <a:defRPr sz="3400" b="1">
                <a:solidFill>
                  <a:srgbClr val="FFFF66"/>
                </a:solidFill>
                <a:latin typeface="Trebuchet MS" pitchFamily="34" charset="0"/>
              </a:defRPr>
            </a:lvl5pPr>
            <a:lvl6pPr marL="2514600" indent="-228600" eaLnBrk="0" fontAlgn="base" hangingPunct="0">
              <a:spcBef>
                <a:spcPct val="0"/>
              </a:spcBef>
              <a:spcAft>
                <a:spcPct val="0"/>
              </a:spcAft>
              <a:defRPr sz="3400" b="1">
                <a:solidFill>
                  <a:srgbClr val="FFFF66"/>
                </a:solidFill>
                <a:latin typeface="Trebuchet MS" pitchFamily="34" charset="0"/>
              </a:defRPr>
            </a:lvl6pPr>
            <a:lvl7pPr marL="2971800" indent="-228600" eaLnBrk="0" fontAlgn="base" hangingPunct="0">
              <a:spcBef>
                <a:spcPct val="0"/>
              </a:spcBef>
              <a:spcAft>
                <a:spcPct val="0"/>
              </a:spcAft>
              <a:defRPr sz="3400" b="1">
                <a:solidFill>
                  <a:srgbClr val="FFFF66"/>
                </a:solidFill>
                <a:latin typeface="Trebuchet MS" pitchFamily="34" charset="0"/>
              </a:defRPr>
            </a:lvl7pPr>
            <a:lvl8pPr marL="3429000" indent="-228600" eaLnBrk="0" fontAlgn="base" hangingPunct="0">
              <a:spcBef>
                <a:spcPct val="0"/>
              </a:spcBef>
              <a:spcAft>
                <a:spcPct val="0"/>
              </a:spcAft>
              <a:defRPr sz="3400" b="1">
                <a:solidFill>
                  <a:srgbClr val="FFFF66"/>
                </a:solidFill>
                <a:latin typeface="Trebuchet MS" pitchFamily="34" charset="0"/>
              </a:defRPr>
            </a:lvl8pPr>
            <a:lvl9pPr marL="3886200" indent="-228600" eaLnBrk="0" fontAlgn="base" hangingPunct="0">
              <a:spcBef>
                <a:spcPct val="0"/>
              </a:spcBef>
              <a:spcAft>
                <a:spcPct val="0"/>
              </a:spcAft>
              <a:defRPr sz="3400" b="1">
                <a:solidFill>
                  <a:srgbClr val="FFFF66"/>
                </a:solidFill>
                <a:latin typeface="Trebuchet MS" pitchFamily="34" charset="0"/>
              </a:defRPr>
            </a:lvl9pPr>
          </a:lstStyle>
          <a:p>
            <a:pPr algn="ctr" eaLnBrk="1" hangingPunct="1"/>
            <a:r>
              <a:rPr lang="en-US" sz="2800">
                <a:solidFill>
                  <a:srgbClr val="FFC000"/>
                </a:solidFill>
                <a:latin typeface="Calibri" pitchFamily="34" charset="0"/>
              </a:rPr>
              <a:t>Do you have any concerns about either candidates?</a:t>
            </a:r>
          </a:p>
        </p:txBody>
      </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0"/>
            <a:ext cx="7772400" cy="1143000"/>
          </a:xfrm>
        </p:spPr>
        <p:txBody>
          <a:bodyPr/>
          <a:lstStyle/>
          <a:p>
            <a:pPr eaLnBrk="1" hangingPunct="1"/>
            <a:r>
              <a:rPr lang="en-US" sz="3600" b="1" smtClean="0">
                <a:solidFill>
                  <a:srgbClr val="FFC000"/>
                </a:solidFill>
                <a:latin typeface="Calibri" pitchFamily="34" charset="0"/>
              </a:rPr>
              <a:t>Meeting Goals</a:t>
            </a:r>
          </a:p>
        </p:txBody>
      </p:sp>
      <p:sp>
        <p:nvSpPr>
          <p:cNvPr id="18435" name="Rectangle 3"/>
          <p:cNvSpPr>
            <a:spLocks noGrp="1" noChangeArrowheads="1"/>
          </p:cNvSpPr>
          <p:nvPr>
            <p:ph type="body" idx="1"/>
          </p:nvPr>
        </p:nvSpPr>
        <p:spPr>
          <a:xfrm>
            <a:off x="463550" y="1443038"/>
            <a:ext cx="8318500" cy="4648200"/>
          </a:xfrm>
        </p:spPr>
        <p:txBody>
          <a:bodyPr/>
          <a:lstStyle/>
          <a:p>
            <a:pPr eaLnBrk="1" hangingPunct="1">
              <a:spcAft>
                <a:spcPct val="60000"/>
              </a:spcAft>
              <a:buClr>
                <a:schemeClr val="folHlink"/>
              </a:buClr>
              <a:buSzPct val="100000"/>
              <a:buFont typeface="Arial" charset="0"/>
              <a:buChar char="•"/>
            </a:pPr>
            <a:r>
              <a:rPr lang="en-US" sz="2800" dirty="0" smtClean="0">
                <a:latin typeface="Calibri" pitchFamily="34" charset="0"/>
                <a:cs typeface="Times New Roman" pitchFamily="18" charset="0"/>
              </a:rPr>
              <a:t>Agree on criteria for selection of Science Advisory Panel members and provide feedback on candidates</a:t>
            </a:r>
          </a:p>
          <a:p>
            <a:pPr eaLnBrk="1" hangingPunct="1">
              <a:spcAft>
                <a:spcPct val="60000"/>
              </a:spcAft>
              <a:buClr>
                <a:schemeClr val="folHlink"/>
              </a:buClr>
              <a:buSzPct val="100000"/>
              <a:buFont typeface="Arial" charset="0"/>
              <a:buChar char="•"/>
            </a:pPr>
            <a:r>
              <a:rPr lang="en-US" sz="2800" dirty="0" smtClean="0">
                <a:latin typeface="Calibri" pitchFamily="34" charset="0"/>
                <a:cs typeface="Times New Roman" pitchFamily="18" charset="0"/>
              </a:rPr>
              <a:t>Solicit SAG feedback on SF Bay NNE literature review and data gaps report</a:t>
            </a:r>
          </a:p>
          <a:p>
            <a:pPr eaLnBrk="1" hangingPunct="1">
              <a:spcAft>
                <a:spcPct val="60000"/>
              </a:spcAft>
              <a:buClr>
                <a:schemeClr val="folHlink"/>
              </a:buClr>
              <a:buSzPct val="100000"/>
              <a:buFont typeface="Arial" charset="0"/>
              <a:buChar char="•"/>
            </a:pPr>
            <a:r>
              <a:rPr lang="en-US" sz="2800" dirty="0" smtClean="0">
                <a:latin typeface="Calibri" pitchFamily="34" charset="0"/>
                <a:cs typeface="Times New Roman" pitchFamily="18" charset="0"/>
              </a:rPr>
              <a:t>Solicit SAG input on scope of SF Bay NNE workplan </a:t>
            </a:r>
          </a:p>
        </p:txBody>
      </p:sp>
      <p:sp>
        <p:nvSpPr>
          <p:cNvPr id="18436" name="Rectangle 3"/>
          <p:cNvSpPr>
            <a:spLocks noChangeArrowheads="1"/>
          </p:cNvSpPr>
          <p:nvPr/>
        </p:nvSpPr>
        <p:spPr bwMode="auto">
          <a:xfrm>
            <a:off x="463550" y="2540000"/>
            <a:ext cx="8318500" cy="1201738"/>
          </a:xfrm>
          <a:prstGeom prst="rect">
            <a:avLst/>
          </a:prstGeom>
          <a:noFill/>
          <a:ln w="508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57200" y="1814513"/>
            <a:ext cx="8032750" cy="4389437"/>
          </a:xfrm>
        </p:spPr>
        <p:txBody>
          <a:bodyPr/>
          <a:lstStyle/>
          <a:p>
            <a:pPr marL="285750" indent="-285750" algn="ctr">
              <a:buSzPct val="100000"/>
              <a:buFont typeface="Arial" charset="0"/>
              <a:buChar char="•"/>
            </a:pPr>
            <a:endParaRPr lang="en-US" sz="2800" smtClean="0">
              <a:latin typeface="Calibri" pitchFamily="34" charset="0"/>
            </a:endParaRPr>
          </a:p>
          <a:p>
            <a:pPr marL="285750" indent="-285750" algn="ctr">
              <a:buSzPct val="100000"/>
              <a:buFont typeface="Arial" charset="0"/>
              <a:buChar char="•"/>
            </a:pPr>
            <a:endParaRPr lang="en-US" sz="2800" b="1" smtClean="0">
              <a:latin typeface="Calibri" pitchFamily="34" charset="0"/>
            </a:endParaRPr>
          </a:p>
          <a:p>
            <a:pPr marL="285750" indent="-285750" algn="ctr"/>
            <a:endParaRPr lang="en-US" sz="2800" smtClean="0">
              <a:latin typeface="Calibri" pitchFamily="34" charset="0"/>
            </a:endParaRPr>
          </a:p>
          <a:p>
            <a:pPr lvl="1" algn="ctr">
              <a:buFontTx/>
              <a:buNone/>
            </a:pPr>
            <a:endParaRPr lang="en-US" smtClean="0">
              <a:latin typeface="Calibri" pitchFamily="34" charset="0"/>
            </a:endParaRPr>
          </a:p>
        </p:txBody>
      </p:sp>
      <p:pic>
        <p:nvPicPr>
          <p:cNvPr id="194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 y="0"/>
            <a:ext cx="7319963" cy="792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0"/>
            <a:ext cx="8763000" cy="1143000"/>
          </a:xfrm>
        </p:spPr>
        <p:txBody>
          <a:bodyPr/>
          <a:lstStyle/>
          <a:p>
            <a:r>
              <a:rPr lang="en-US" sz="3600" b="1" smtClean="0">
                <a:solidFill>
                  <a:srgbClr val="FFC000"/>
                </a:solidFill>
                <a:latin typeface="Calibri" pitchFamily="34" charset="0"/>
              </a:rPr>
              <a:t>SAG Guidance on Literature Review</a:t>
            </a:r>
          </a:p>
        </p:txBody>
      </p:sp>
      <p:sp>
        <p:nvSpPr>
          <p:cNvPr id="6147" name="Content Placeholder 2"/>
          <p:cNvSpPr>
            <a:spLocks noGrp="1"/>
          </p:cNvSpPr>
          <p:nvPr>
            <p:ph idx="1"/>
          </p:nvPr>
        </p:nvSpPr>
        <p:spPr>
          <a:xfrm>
            <a:off x="381000" y="1143000"/>
            <a:ext cx="8305800" cy="5578475"/>
          </a:xfrm>
        </p:spPr>
        <p:txBody>
          <a:bodyPr rtlCol="0">
            <a:normAutofit lnSpcReduction="10000"/>
          </a:bodyPr>
          <a:lstStyle/>
          <a:p>
            <a:pPr>
              <a:spcAft>
                <a:spcPts val="1200"/>
              </a:spcAft>
              <a:buSzPct val="100000"/>
              <a:buFont typeface="Arial" pitchFamily="34" charset="0"/>
              <a:buChar char="•"/>
              <a:defRPr/>
            </a:pPr>
            <a:r>
              <a:rPr lang="en-US" sz="2600" dirty="0" smtClean="0">
                <a:latin typeface="Calibri" pitchFamily="34" charset="0"/>
              </a:rPr>
              <a:t>Is the review indicators technically accurate?</a:t>
            </a:r>
          </a:p>
          <a:p>
            <a:pPr>
              <a:spcAft>
                <a:spcPts val="1200"/>
              </a:spcAft>
              <a:buSzPct val="100000"/>
              <a:buFont typeface="Arial" pitchFamily="34" charset="0"/>
              <a:buChar char="•"/>
              <a:defRPr/>
            </a:pPr>
            <a:r>
              <a:rPr lang="en-US" sz="2600" dirty="0" smtClean="0">
                <a:latin typeface="Calibri" pitchFamily="34" charset="0"/>
              </a:rPr>
              <a:t>What do you think about our assessment of whether the candidate indicators meet review criteria?</a:t>
            </a:r>
          </a:p>
          <a:p>
            <a:pPr>
              <a:spcAft>
                <a:spcPts val="1200"/>
              </a:spcAft>
              <a:buSzPct val="100000"/>
              <a:buFont typeface="Arial" pitchFamily="34" charset="0"/>
              <a:buChar char="•"/>
              <a:defRPr/>
            </a:pPr>
            <a:r>
              <a:rPr lang="en-US" sz="2600" dirty="0" smtClean="0">
                <a:latin typeface="Calibri" pitchFamily="34" charset="0"/>
              </a:rPr>
              <a:t>What do you think about the recommended primary and supporting indicators?</a:t>
            </a:r>
          </a:p>
          <a:p>
            <a:pPr>
              <a:spcAft>
                <a:spcPts val="1200"/>
              </a:spcAft>
              <a:buSzPct val="100000"/>
              <a:buFont typeface="Arial" pitchFamily="34" charset="0"/>
              <a:buChar char="•"/>
              <a:defRPr/>
            </a:pPr>
            <a:r>
              <a:rPr lang="en-US" sz="2600" dirty="0" smtClean="0">
                <a:latin typeface="Calibri" pitchFamily="34" charset="0"/>
              </a:rPr>
              <a:t>What do you think about our assessment of status and trends of the Bay using these indicators?</a:t>
            </a:r>
          </a:p>
          <a:p>
            <a:pPr>
              <a:spcAft>
                <a:spcPts val="1200"/>
              </a:spcAft>
              <a:buSzPct val="100000"/>
              <a:buFont typeface="Arial" pitchFamily="34" charset="0"/>
              <a:buChar char="•"/>
              <a:defRPr/>
            </a:pPr>
            <a:r>
              <a:rPr lang="en-US" sz="2600" dirty="0" smtClean="0">
                <a:latin typeface="Calibri" pitchFamily="34" charset="0"/>
              </a:rPr>
              <a:t>What do you think of our assessment of nutrient load data?</a:t>
            </a:r>
          </a:p>
          <a:p>
            <a:pPr>
              <a:spcAft>
                <a:spcPts val="1200"/>
              </a:spcAft>
              <a:buSzPct val="100000"/>
              <a:buFont typeface="Arial" pitchFamily="34" charset="0"/>
              <a:buChar char="•"/>
              <a:defRPr/>
            </a:pPr>
            <a:r>
              <a:rPr lang="en-US" sz="2600" dirty="0" smtClean="0">
                <a:latin typeface="Calibri" pitchFamily="34" charset="0"/>
              </a:rPr>
              <a:t>What do you think about the data gaps identified and recommended next steps?</a:t>
            </a:r>
            <a:endParaRPr lang="en-US" sz="2600" dirty="0">
              <a:latin typeface="Calibri" pitchFamily="34" charset="0"/>
            </a:endParaRPr>
          </a:p>
        </p:txBody>
      </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0"/>
            <a:ext cx="8686800" cy="1143000"/>
          </a:xfrm>
        </p:spPr>
        <p:txBody>
          <a:bodyPr/>
          <a:lstStyle/>
          <a:p>
            <a:r>
              <a:rPr lang="en-US" sz="3600" b="1" smtClean="0">
                <a:solidFill>
                  <a:srgbClr val="FFC000"/>
                </a:solidFill>
                <a:latin typeface="Calibri" pitchFamily="34" charset="0"/>
              </a:rPr>
              <a:t/>
            </a:r>
            <a:br>
              <a:rPr lang="en-US" sz="3600" b="1" smtClean="0">
                <a:solidFill>
                  <a:srgbClr val="FFC000"/>
                </a:solidFill>
                <a:latin typeface="Calibri" pitchFamily="34" charset="0"/>
              </a:rPr>
            </a:br>
            <a:r>
              <a:rPr lang="en-US" sz="3600" b="1" smtClean="0">
                <a:solidFill>
                  <a:srgbClr val="FFC000"/>
                </a:solidFill>
                <a:latin typeface="Calibri" pitchFamily="34" charset="0"/>
              </a:rPr>
              <a:t>Context for Today’s Meeting</a:t>
            </a:r>
          </a:p>
        </p:txBody>
      </p:sp>
      <p:sp>
        <p:nvSpPr>
          <p:cNvPr id="6147" name="Rectangle 3"/>
          <p:cNvSpPr>
            <a:spLocks noGrp="1" noChangeArrowheads="1"/>
          </p:cNvSpPr>
          <p:nvPr>
            <p:ph type="body" idx="1"/>
          </p:nvPr>
        </p:nvSpPr>
        <p:spPr>
          <a:xfrm>
            <a:off x="228600" y="1485900"/>
            <a:ext cx="8686800" cy="4495800"/>
          </a:xfrm>
        </p:spPr>
        <p:txBody>
          <a:bodyPr/>
          <a:lstStyle/>
          <a:p>
            <a:pPr marL="0" indent="0">
              <a:spcBef>
                <a:spcPct val="50000"/>
              </a:spcBef>
              <a:buClr>
                <a:srgbClr val="FFFF66"/>
              </a:buClr>
              <a:buSzTx/>
              <a:buFont typeface="Wingdings" pitchFamily="2" charset="2"/>
              <a:buNone/>
              <a:defRPr/>
            </a:pPr>
            <a:r>
              <a:rPr lang="en-US" sz="2800" b="1" dirty="0" smtClean="0">
                <a:solidFill>
                  <a:srgbClr val="FFC000"/>
                </a:solidFill>
                <a:latin typeface="Calibri" pitchFamily="34" charset="0"/>
              </a:rPr>
              <a:t>SWRCB is Developing Nutrient Objectives for California </a:t>
            </a:r>
            <a:r>
              <a:rPr lang="en-US" sz="2800" b="1" dirty="0" err="1" smtClean="0">
                <a:solidFill>
                  <a:srgbClr val="FFC000"/>
                </a:solidFill>
                <a:latin typeface="Calibri" pitchFamily="34" charset="0"/>
              </a:rPr>
              <a:t>Waterbodies</a:t>
            </a:r>
            <a:endParaRPr lang="en-US" sz="2600" dirty="0" smtClean="0">
              <a:latin typeface="Calibri" pitchFamily="34" charset="0"/>
            </a:endParaRPr>
          </a:p>
          <a:p>
            <a:pPr>
              <a:spcBef>
                <a:spcPct val="50000"/>
              </a:spcBef>
              <a:buClr>
                <a:srgbClr val="FFFF66"/>
              </a:buClr>
              <a:buSzTx/>
              <a:buFont typeface="Wingdings" pitchFamily="2" charset="2"/>
              <a:buChar char="§"/>
              <a:defRPr/>
            </a:pPr>
            <a:r>
              <a:rPr lang="en-US" sz="2600" dirty="0" smtClean="0">
                <a:latin typeface="Calibri" pitchFamily="34" charset="0"/>
              </a:rPr>
              <a:t>Completed nutrient numeric endpoint (NNE) framework for streams &amp; lakes (EPA 2006)</a:t>
            </a:r>
          </a:p>
          <a:p>
            <a:pPr>
              <a:spcBef>
                <a:spcPct val="50000"/>
              </a:spcBef>
              <a:buClr>
                <a:srgbClr val="FFFF66"/>
              </a:buClr>
              <a:buSzTx/>
              <a:buFont typeface="Wingdings" pitchFamily="2" charset="2"/>
              <a:buChar char="§"/>
              <a:defRPr/>
            </a:pPr>
            <a:r>
              <a:rPr lang="en-US" sz="2600" dirty="0" smtClean="0">
                <a:latin typeface="Calibri" pitchFamily="34" charset="0"/>
              </a:rPr>
              <a:t>Conceptual approach and work plan drafted for NNE development in California estuaries (EPA 2008)</a:t>
            </a:r>
          </a:p>
          <a:p>
            <a:pPr>
              <a:spcBef>
                <a:spcPct val="50000"/>
              </a:spcBef>
              <a:buClr>
                <a:srgbClr val="FFFF66"/>
              </a:buClr>
              <a:buSzTx/>
              <a:buFont typeface="Wingdings" pitchFamily="2" charset="2"/>
              <a:buChar char="§"/>
              <a:defRPr/>
            </a:pPr>
            <a:r>
              <a:rPr lang="en-US" sz="2600" dirty="0" smtClean="0">
                <a:latin typeface="Calibri" pitchFamily="34" charset="0"/>
              </a:rPr>
              <a:t>In 2008, SWRCB staff initiated a project to develop NNE framework for estuaries</a:t>
            </a:r>
          </a:p>
          <a:p>
            <a:pPr lvl="1">
              <a:spcBef>
                <a:spcPct val="50000"/>
              </a:spcBef>
              <a:buClr>
                <a:srgbClr val="FFFF66"/>
              </a:buClr>
              <a:buFont typeface="Wingdings" pitchFamily="2" charset="2"/>
              <a:buChar char="§"/>
              <a:defRPr/>
            </a:pPr>
            <a:r>
              <a:rPr lang="en-US" sz="2600" dirty="0" smtClean="0">
                <a:latin typeface="Calibri" pitchFamily="34" charset="0"/>
              </a:rPr>
              <a:t>Scope of effort called for literature review and work plan specific for San Francisco Bay</a:t>
            </a:r>
          </a:p>
        </p:txBody>
      </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8600" y="0"/>
            <a:ext cx="8763000" cy="1143000"/>
          </a:xfrm>
        </p:spPr>
        <p:txBody>
          <a:bodyPr/>
          <a:lstStyle/>
          <a:p>
            <a:r>
              <a:rPr lang="en-US" sz="3600" b="1" smtClean="0">
                <a:solidFill>
                  <a:srgbClr val="FFC000"/>
                </a:solidFill>
              </a:rPr>
              <a:t>Literature Review Outline</a:t>
            </a:r>
          </a:p>
        </p:txBody>
      </p:sp>
      <p:sp>
        <p:nvSpPr>
          <p:cNvPr id="6147" name="Content Placeholder 2"/>
          <p:cNvSpPr>
            <a:spLocks noGrp="1"/>
          </p:cNvSpPr>
          <p:nvPr>
            <p:ph idx="1"/>
          </p:nvPr>
        </p:nvSpPr>
        <p:spPr>
          <a:xfrm>
            <a:off x="381000" y="1371600"/>
            <a:ext cx="8305800" cy="4876800"/>
          </a:xfrm>
        </p:spPr>
        <p:txBody>
          <a:bodyPr rtlCol="0">
            <a:normAutofit lnSpcReduction="10000"/>
          </a:bodyPr>
          <a:lstStyle/>
          <a:p>
            <a:pPr marL="514350" indent="-514350">
              <a:spcAft>
                <a:spcPts val="1200"/>
              </a:spcAft>
              <a:buClr>
                <a:schemeClr val="tx1"/>
              </a:buClr>
              <a:buSzPct val="100000"/>
              <a:buFont typeface="+mj-lt"/>
              <a:buAutoNum type="arabicPeriod"/>
              <a:defRPr/>
            </a:pPr>
            <a:r>
              <a:rPr lang="en-US" sz="2600" dirty="0" smtClean="0">
                <a:latin typeface="Calibri" pitchFamily="34" charset="0"/>
              </a:rPr>
              <a:t>Introduction and Purpose</a:t>
            </a:r>
          </a:p>
          <a:p>
            <a:pPr marL="514350" indent="-514350">
              <a:spcAft>
                <a:spcPts val="1200"/>
              </a:spcAft>
              <a:buClr>
                <a:schemeClr val="tx1"/>
              </a:buClr>
              <a:buSzPct val="100000"/>
              <a:buFont typeface="+mj-lt"/>
              <a:buAutoNum type="arabicPeriod"/>
              <a:defRPr/>
            </a:pPr>
            <a:r>
              <a:rPr lang="en-US" sz="2600" dirty="0" smtClean="0">
                <a:latin typeface="Calibri" pitchFamily="34" charset="0"/>
              </a:rPr>
              <a:t>Background, Conceptual Approach, Candidate NNE indicators, Review Criteria</a:t>
            </a:r>
          </a:p>
          <a:p>
            <a:pPr marL="514350" indent="-514350">
              <a:spcAft>
                <a:spcPts val="1200"/>
              </a:spcAft>
              <a:buClr>
                <a:schemeClr val="tx1"/>
              </a:buClr>
              <a:buSzPct val="100000"/>
              <a:buFont typeface="+mj-lt"/>
              <a:buAutoNum type="arabicPeriod"/>
              <a:defRPr/>
            </a:pPr>
            <a:r>
              <a:rPr lang="en-US" sz="2600" dirty="0" smtClean="0">
                <a:latin typeface="Calibri" pitchFamily="34" charset="0"/>
              </a:rPr>
              <a:t>Geographic Context, SF Bay Beneficial Uses, and Existing Basin Plan Objectives</a:t>
            </a:r>
          </a:p>
          <a:p>
            <a:pPr marL="514350" indent="-514350">
              <a:spcAft>
                <a:spcPts val="1200"/>
              </a:spcAft>
              <a:buClr>
                <a:schemeClr val="tx1"/>
              </a:buClr>
              <a:buSzPct val="100000"/>
              <a:buFont typeface="+mj-lt"/>
              <a:buAutoNum type="arabicPeriod"/>
              <a:defRPr/>
            </a:pPr>
            <a:r>
              <a:rPr lang="en-US" sz="2600" dirty="0" smtClean="0">
                <a:latin typeface="Calibri" pitchFamily="34" charset="0"/>
              </a:rPr>
              <a:t>Nutrient Sources and Ambient Concentrations in  SF Bay</a:t>
            </a:r>
          </a:p>
          <a:p>
            <a:pPr marL="514350" indent="-514350">
              <a:spcAft>
                <a:spcPts val="1200"/>
              </a:spcAft>
              <a:buClr>
                <a:schemeClr val="tx1"/>
              </a:buClr>
              <a:buSzPct val="100000"/>
              <a:buFont typeface="+mj-lt"/>
              <a:buAutoNum type="arabicPeriod"/>
              <a:defRPr/>
            </a:pPr>
            <a:r>
              <a:rPr lang="en-US" sz="2600" dirty="0" smtClean="0">
                <a:latin typeface="Calibri" pitchFamily="34" charset="0"/>
              </a:rPr>
              <a:t>Review of Candidate Indicators and Summary of Trends</a:t>
            </a:r>
          </a:p>
          <a:p>
            <a:pPr marL="514350" indent="-514350">
              <a:spcAft>
                <a:spcPts val="1200"/>
              </a:spcAft>
              <a:buClr>
                <a:schemeClr val="tx1"/>
              </a:buClr>
              <a:buSzPct val="100000"/>
              <a:buFont typeface="+mj-lt"/>
              <a:buAutoNum type="arabicPeriod"/>
              <a:defRPr/>
            </a:pPr>
            <a:r>
              <a:rPr lang="en-US" sz="2600" dirty="0" smtClean="0">
                <a:latin typeface="Calibri" pitchFamily="34" charset="0"/>
              </a:rPr>
              <a:t>Synthesis and Data Gaps</a:t>
            </a:r>
          </a:p>
          <a:p>
            <a:pPr marL="514350" indent="-514350">
              <a:spcAft>
                <a:spcPts val="1200"/>
              </a:spcAft>
              <a:buClr>
                <a:schemeClr val="tx1"/>
              </a:buClr>
              <a:buSzPct val="100000"/>
              <a:buFont typeface="+mj-lt"/>
              <a:buAutoNum type="arabicPeriod"/>
              <a:defRPr/>
            </a:pPr>
            <a:r>
              <a:rPr lang="en-US" sz="2600" dirty="0" smtClean="0">
                <a:latin typeface="Calibri" pitchFamily="34" charset="0"/>
              </a:rPr>
              <a:t>Literature Cited</a:t>
            </a:r>
          </a:p>
        </p:txBody>
      </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86272"/>
            <a:ext cx="9144000" cy="1323439"/>
          </a:xfrm>
          <a:prstGeom prst="rect">
            <a:avLst/>
          </a:prstGeom>
          <a:noFill/>
        </p:spPr>
        <p:txBody>
          <a:bodyPr>
            <a:spAutoFit/>
          </a:bodyPr>
          <a:lstStyle/>
          <a:p>
            <a:pPr algn="ctr" fontAlgn="auto">
              <a:spcBef>
                <a:spcPts val="0"/>
              </a:spcBef>
              <a:spcAft>
                <a:spcPts val="0"/>
              </a:spcAft>
              <a:defRPr/>
            </a:pPr>
            <a:r>
              <a:rPr lang="en-US" sz="4000" dirty="0">
                <a:ln w="1905"/>
                <a:solidFill>
                  <a:srgbClr val="FFC000"/>
                </a:solidFill>
                <a:effectLst>
                  <a:innerShdw blurRad="69850" dist="43180" dir="5400000">
                    <a:srgbClr val="000000">
                      <a:alpha val="65000"/>
                    </a:srgbClr>
                  </a:innerShdw>
                </a:effectLst>
                <a:latin typeface="Calibri" pitchFamily="34" charset="0"/>
              </a:rPr>
              <a:t>Review of Candidate Indicators for the Estuarine NNE</a:t>
            </a:r>
          </a:p>
        </p:txBody>
      </p:sp>
      <p:sp>
        <p:nvSpPr>
          <p:cNvPr id="22531" name="TextBox 4"/>
          <p:cNvSpPr txBox="1">
            <a:spLocks noChangeArrowheads="1"/>
          </p:cNvSpPr>
          <p:nvPr/>
        </p:nvSpPr>
        <p:spPr bwMode="auto">
          <a:xfrm>
            <a:off x="381000" y="1628775"/>
            <a:ext cx="83820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defRPr sz="3400" b="1">
                <a:solidFill>
                  <a:srgbClr val="FFFF66"/>
                </a:solidFill>
                <a:latin typeface="Trebuchet MS" pitchFamily="34" charset="0"/>
              </a:defRPr>
            </a:lvl1pPr>
            <a:lvl2pPr marL="742950" indent="-285750" eaLnBrk="0" hangingPunct="0">
              <a:defRPr sz="3400" b="1">
                <a:solidFill>
                  <a:srgbClr val="FFFF66"/>
                </a:solidFill>
                <a:latin typeface="Trebuchet MS" pitchFamily="34" charset="0"/>
              </a:defRPr>
            </a:lvl2pPr>
            <a:lvl3pPr marL="1143000" indent="-228600" eaLnBrk="0" hangingPunct="0">
              <a:defRPr sz="3400" b="1">
                <a:solidFill>
                  <a:srgbClr val="FFFF66"/>
                </a:solidFill>
                <a:latin typeface="Trebuchet MS" pitchFamily="34" charset="0"/>
              </a:defRPr>
            </a:lvl3pPr>
            <a:lvl4pPr marL="1600200" indent="-228600" eaLnBrk="0" hangingPunct="0">
              <a:defRPr sz="3400" b="1">
                <a:solidFill>
                  <a:srgbClr val="FFFF66"/>
                </a:solidFill>
                <a:latin typeface="Trebuchet MS" pitchFamily="34" charset="0"/>
              </a:defRPr>
            </a:lvl4pPr>
            <a:lvl5pPr marL="2057400" indent="-228600" eaLnBrk="0" hangingPunct="0">
              <a:defRPr sz="3400" b="1">
                <a:solidFill>
                  <a:srgbClr val="FFFF66"/>
                </a:solidFill>
                <a:latin typeface="Trebuchet MS" pitchFamily="34" charset="0"/>
              </a:defRPr>
            </a:lvl5pPr>
            <a:lvl6pPr marL="2514600" indent="-228600" eaLnBrk="0" fontAlgn="base" hangingPunct="0">
              <a:spcBef>
                <a:spcPct val="0"/>
              </a:spcBef>
              <a:spcAft>
                <a:spcPct val="0"/>
              </a:spcAft>
              <a:defRPr sz="3400" b="1">
                <a:solidFill>
                  <a:srgbClr val="FFFF66"/>
                </a:solidFill>
                <a:latin typeface="Trebuchet MS" pitchFamily="34" charset="0"/>
              </a:defRPr>
            </a:lvl6pPr>
            <a:lvl7pPr marL="2971800" indent="-228600" eaLnBrk="0" fontAlgn="base" hangingPunct="0">
              <a:spcBef>
                <a:spcPct val="0"/>
              </a:spcBef>
              <a:spcAft>
                <a:spcPct val="0"/>
              </a:spcAft>
              <a:defRPr sz="3400" b="1">
                <a:solidFill>
                  <a:srgbClr val="FFFF66"/>
                </a:solidFill>
                <a:latin typeface="Trebuchet MS" pitchFamily="34" charset="0"/>
              </a:defRPr>
            </a:lvl7pPr>
            <a:lvl8pPr marL="3429000" indent="-228600" eaLnBrk="0" fontAlgn="base" hangingPunct="0">
              <a:spcBef>
                <a:spcPct val="0"/>
              </a:spcBef>
              <a:spcAft>
                <a:spcPct val="0"/>
              </a:spcAft>
              <a:defRPr sz="3400" b="1">
                <a:solidFill>
                  <a:srgbClr val="FFFF66"/>
                </a:solidFill>
                <a:latin typeface="Trebuchet MS" pitchFamily="34" charset="0"/>
              </a:defRPr>
            </a:lvl8pPr>
            <a:lvl9pPr marL="3886200" indent="-228600" eaLnBrk="0" fontAlgn="base" hangingPunct="0">
              <a:spcBef>
                <a:spcPct val="0"/>
              </a:spcBef>
              <a:spcAft>
                <a:spcPct val="0"/>
              </a:spcAft>
              <a:defRPr sz="3400" b="1">
                <a:solidFill>
                  <a:srgbClr val="FFFF66"/>
                </a:solidFill>
                <a:latin typeface="Trebuchet MS" pitchFamily="34" charset="0"/>
              </a:defRPr>
            </a:lvl9pPr>
          </a:lstStyle>
          <a:p>
            <a:pPr eaLnBrk="1" hangingPunct="1">
              <a:spcBef>
                <a:spcPts val="1600"/>
              </a:spcBef>
              <a:buClr>
                <a:srgbClr val="FFC000"/>
              </a:buClr>
            </a:pPr>
            <a:r>
              <a:rPr lang="en-US" sz="2800" b="0">
                <a:solidFill>
                  <a:schemeClr val="tx1"/>
                </a:solidFill>
                <a:latin typeface="Calibri" pitchFamily="34" charset="0"/>
              </a:rPr>
              <a:t>Four  Questions:</a:t>
            </a:r>
          </a:p>
          <a:p>
            <a:pPr eaLnBrk="1" hangingPunct="1">
              <a:spcBef>
                <a:spcPts val="1600"/>
              </a:spcBef>
              <a:buClr>
                <a:schemeClr val="tx1"/>
              </a:buClr>
              <a:buFont typeface="Arial" charset="0"/>
              <a:buChar char="•"/>
            </a:pPr>
            <a:r>
              <a:rPr lang="en-US" sz="2800" b="0">
                <a:solidFill>
                  <a:schemeClr val="tx1"/>
                </a:solidFill>
                <a:latin typeface="Calibri" pitchFamily="34" charset="0"/>
              </a:rPr>
              <a:t>What are the appropriate indicators to assess eutrophication in SF Bay?  </a:t>
            </a:r>
          </a:p>
          <a:p>
            <a:pPr eaLnBrk="1" hangingPunct="1">
              <a:spcBef>
                <a:spcPts val="1600"/>
              </a:spcBef>
              <a:buClr>
                <a:schemeClr val="tx1"/>
              </a:buClr>
              <a:buFont typeface="Arial" charset="0"/>
              <a:buChar char="•"/>
            </a:pPr>
            <a:r>
              <a:rPr lang="en-US" sz="2800" b="0">
                <a:solidFill>
                  <a:schemeClr val="tx1"/>
                </a:solidFill>
                <a:latin typeface="Calibri" pitchFamily="34" charset="0"/>
              </a:rPr>
              <a:t>What is the status/trends of eutrophication in SF Bay, using these indicators?</a:t>
            </a:r>
          </a:p>
          <a:p>
            <a:pPr eaLnBrk="1" hangingPunct="1">
              <a:spcBef>
                <a:spcPts val="1600"/>
              </a:spcBef>
              <a:buClr>
                <a:schemeClr val="tx1"/>
              </a:buClr>
              <a:buFont typeface="Arial" charset="0"/>
              <a:buChar char="•"/>
            </a:pPr>
            <a:r>
              <a:rPr lang="en-US" sz="2800" b="0">
                <a:solidFill>
                  <a:schemeClr val="tx1"/>
                </a:solidFill>
                <a:latin typeface="Calibri" pitchFamily="34" charset="0"/>
              </a:rPr>
              <a:t>What data are available to summarizing nutrient loading to SF Bay?</a:t>
            </a:r>
          </a:p>
          <a:p>
            <a:pPr eaLnBrk="1" hangingPunct="1">
              <a:spcBef>
                <a:spcPts val="1600"/>
              </a:spcBef>
              <a:buClr>
                <a:schemeClr val="tx1"/>
              </a:buClr>
              <a:buFont typeface="Arial" charset="0"/>
              <a:buChar char="•"/>
            </a:pPr>
            <a:r>
              <a:rPr lang="en-US" sz="2800" b="0">
                <a:solidFill>
                  <a:schemeClr val="tx1"/>
                </a:solidFill>
                <a:latin typeface="Calibri" pitchFamily="34" charset="0"/>
              </a:rPr>
              <a:t>What are the data gaps and next steps required to develop an NNE framework for SF Bay?</a:t>
            </a:r>
            <a:endParaRPr lang="en-US" sz="2800">
              <a:latin typeface="Calibri" pitchFamily="34" charset="0"/>
            </a:endParaRPr>
          </a:p>
        </p:txBody>
      </p:sp>
      <p:sp>
        <p:nvSpPr>
          <p:cNvPr id="22532" name="Rectangle 3"/>
          <p:cNvSpPr>
            <a:spLocks noChangeArrowheads="1"/>
          </p:cNvSpPr>
          <p:nvPr/>
        </p:nvSpPr>
        <p:spPr bwMode="auto">
          <a:xfrm>
            <a:off x="381000" y="2201863"/>
            <a:ext cx="7662863" cy="1117600"/>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457200"/>
            <a:ext cx="8763000" cy="707886"/>
          </a:xfrm>
          <a:prstGeom prst="rect">
            <a:avLst/>
          </a:prstGeom>
          <a:noFill/>
        </p:spPr>
        <p:txBody>
          <a:bodyPr>
            <a:spAutoFit/>
          </a:bodyPr>
          <a:lstStyle/>
          <a:p>
            <a:pPr algn="ctr" fontAlgn="auto">
              <a:spcBef>
                <a:spcPts val="0"/>
              </a:spcBef>
              <a:spcAft>
                <a:spcPts val="0"/>
              </a:spcAft>
              <a:defRPr/>
            </a:pPr>
            <a:r>
              <a:rPr lang="en-US" sz="4000" dirty="0">
                <a:ln w="1905"/>
                <a:solidFill>
                  <a:srgbClr val="FFC000"/>
                </a:solidFill>
                <a:effectLst>
                  <a:innerShdw blurRad="69850" dist="43180" dir="5400000">
                    <a:srgbClr val="000000">
                      <a:alpha val="65000"/>
                    </a:srgbClr>
                  </a:innerShdw>
                </a:effectLst>
                <a:latin typeface="Calibri" pitchFamily="34" charset="0"/>
              </a:rPr>
              <a:t>Indicator Review Criteria</a:t>
            </a:r>
          </a:p>
        </p:txBody>
      </p:sp>
      <p:sp>
        <p:nvSpPr>
          <p:cNvPr id="4103" name="TextBox 4"/>
          <p:cNvSpPr txBox="1">
            <a:spLocks noChangeArrowheads="1"/>
          </p:cNvSpPr>
          <p:nvPr/>
        </p:nvSpPr>
        <p:spPr bwMode="auto">
          <a:xfrm>
            <a:off x="457200" y="1295400"/>
            <a:ext cx="8382000" cy="5170646"/>
          </a:xfrm>
          <a:prstGeom prst="rect">
            <a:avLst/>
          </a:prstGeom>
          <a:noFill/>
          <a:ln w="9525">
            <a:noFill/>
            <a:miter lim="800000"/>
            <a:headEnd/>
            <a:tailEnd/>
          </a:ln>
        </p:spPr>
        <p:txBody>
          <a:bodyPr>
            <a:spAutoFit/>
          </a:bodyPr>
          <a:lstStyle/>
          <a:p>
            <a:pPr marL="514350" indent="-514350">
              <a:spcBef>
                <a:spcPts val="1600"/>
              </a:spcBef>
              <a:buClr>
                <a:srgbClr val="FFC000"/>
              </a:buClr>
              <a:buFont typeface="Arial" pitchFamily="34" charset="0"/>
              <a:buChar char="•"/>
              <a:defRPr/>
            </a:pPr>
            <a:r>
              <a:rPr lang="en-US" sz="2600" b="0" dirty="0">
                <a:solidFill>
                  <a:schemeClr val="tx1"/>
                </a:solidFill>
                <a:latin typeface="Calibri" pitchFamily="34" charset="0"/>
              </a:rPr>
              <a:t>Dose – response relationship exists between indicator &amp; higher </a:t>
            </a:r>
            <a:r>
              <a:rPr lang="en-US" sz="2600" b="0" dirty="0" err="1">
                <a:solidFill>
                  <a:schemeClr val="tx1"/>
                </a:solidFill>
                <a:latin typeface="Calibri" pitchFamily="34" charset="0"/>
              </a:rPr>
              <a:t>trophic</a:t>
            </a:r>
            <a:r>
              <a:rPr lang="en-US" sz="2600" b="0" dirty="0">
                <a:solidFill>
                  <a:schemeClr val="tx1"/>
                </a:solidFill>
                <a:latin typeface="Calibri" pitchFamily="34" charset="0"/>
              </a:rPr>
              <a:t> level (link to beneficial use)</a:t>
            </a:r>
          </a:p>
          <a:p>
            <a:pPr marL="514350" indent="-514350">
              <a:spcBef>
                <a:spcPts val="1600"/>
              </a:spcBef>
              <a:buClr>
                <a:srgbClr val="FFC000"/>
              </a:buClr>
              <a:buFont typeface="Arial" pitchFamily="34" charset="0"/>
              <a:buChar char="•"/>
              <a:defRPr/>
            </a:pPr>
            <a:r>
              <a:rPr lang="en-US" sz="2600" b="0" dirty="0">
                <a:solidFill>
                  <a:schemeClr val="tx1"/>
                </a:solidFill>
                <a:latin typeface="Calibri" pitchFamily="34" charset="0"/>
              </a:rPr>
              <a:t>Can develop </a:t>
            </a:r>
            <a:r>
              <a:rPr lang="en-US" sz="2600" b="0" u="sng" dirty="0">
                <a:solidFill>
                  <a:schemeClr val="tx1"/>
                </a:solidFill>
                <a:latin typeface="Calibri" pitchFamily="34" charset="0"/>
              </a:rPr>
              <a:t>predictive model</a:t>
            </a:r>
            <a:r>
              <a:rPr lang="en-US" sz="2600" b="0" dirty="0">
                <a:solidFill>
                  <a:schemeClr val="tx1"/>
                </a:solidFill>
                <a:latin typeface="Calibri" pitchFamily="34" charset="0"/>
              </a:rPr>
              <a:t> between nutrient loads, other co-factors, and ecological response (statistical, spreadsheet, or dynamic simulation models)</a:t>
            </a:r>
          </a:p>
          <a:p>
            <a:pPr marL="514350" indent="-514350">
              <a:spcBef>
                <a:spcPts val="1600"/>
              </a:spcBef>
              <a:buClr>
                <a:srgbClr val="FFC000"/>
              </a:buClr>
              <a:buFont typeface="Arial" pitchFamily="34" charset="0"/>
              <a:buChar char="•"/>
              <a:defRPr/>
            </a:pPr>
            <a:r>
              <a:rPr lang="en-US" sz="2600" b="0" dirty="0">
                <a:solidFill>
                  <a:schemeClr val="tx1"/>
                </a:solidFill>
                <a:latin typeface="Calibri" pitchFamily="34" charset="0"/>
              </a:rPr>
              <a:t>Scientifically sound and practical measurement process</a:t>
            </a:r>
          </a:p>
          <a:p>
            <a:pPr marL="514350" indent="-514350">
              <a:spcBef>
                <a:spcPts val="1600"/>
              </a:spcBef>
              <a:buClr>
                <a:srgbClr val="FFC000"/>
              </a:buClr>
              <a:buFont typeface="Arial" pitchFamily="34" charset="0"/>
              <a:buChar char="•"/>
              <a:defRPr/>
            </a:pPr>
            <a:r>
              <a:rPr lang="en-US" sz="2600" b="0" dirty="0">
                <a:solidFill>
                  <a:schemeClr val="tx1"/>
                </a:solidFill>
                <a:latin typeface="Calibri" pitchFamily="34" charset="0"/>
              </a:rPr>
              <a:t>Show a detectable trend in eutrophication or </a:t>
            </a:r>
            <a:r>
              <a:rPr lang="en-US" sz="2600" b="0" dirty="0" smtClean="0">
                <a:solidFill>
                  <a:schemeClr val="tx1"/>
                </a:solidFill>
                <a:latin typeface="Calibri" pitchFamily="34" charset="0"/>
              </a:rPr>
              <a:t>other adverse effects from nutrients </a:t>
            </a:r>
            <a:r>
              <a:rPr lang="en-US" sz="2600" b="0" dirty="0">
                <a:solidFill>
                  <a:schemeClr val="tx1"/>
                </a:solidFill>
                <a:latin typeface="Calibri" pitchFamily="34" charset="0"/>
              </a:rPr>
              <a:t>(signal: noise ratio is acceptable)</a:t>
            </a:r>
          </a:p>
          <a:p>
            <a:pPr marL="225425" indent="-225425">
              <a:buFont typeface="Arial" pitchFamily="34" charset="0"/>
              <a:buChar char="•"/>
              <a:defRPr/>
            </a:pPr>
            <a:endParaRPr lang="en-US" sz="2800" dirty="0">
              <a:solidFill>
                <a:schemeClr val="tx1"/>
              </a:solidFill>
              <a:latin typeface="Calibri" pitchFamily="34" charset="0"/>
            </a:endParaRPr>
          </a:p>
          <a:p>
            <a:pPr>
              <a:defRPr/>
            </a:pPr>
            <a:endParaRPr lang="en-US" sz="2800" dirty="0">
              <a:solidFill>
                <a:schemeClr val="tx1"/>
              </a:solidFill>
              <a:latin typeface="Calibri" pitchFamily="34" charset="0"/>
            </a:endParaRPr>
          </a:p>
        </p:txBody>
      </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28600" y="174625"/>
            <a:ext cx="8610600" cy="1143000"/>
          </a:xfrm>
        </p:spPr>
        <p:txBody>
          <a:bodyPr/>
          <a:lstStyle/>
          <a:p>
            <a:r>
              <a:rPr lang="en-US" sz="3600" smtClean="0">
                <a:solidFill>
                  <a:srgbClr val="FFC000"/>
                </a:solidFill>
                <a:latin typeface="Calibri" pitchFamily="34" charset="0"/>
              </a:rPr>
              <a:t>Appropriate Indicators Will Vary By Habitat Type</a:t>
            </a:r>
          </a:p>
        </p:txBody>
      </p:sp>
      <p:graphicFrame>
        <p:nvGraphicFramePr>
          <p:cNvPr id="18" name="Table 17"/>
          <p:cNvGraphicFramePr>
            <a:graphicFrameLocks noGrp="1"/>
          </p:cNvGraphicFramePr>
          <p:nvPr/>
        </p:nvGraphicFramePr>
        <p:xfrm>
          <a:off x="4191000" y="1828800"/>
          <a:ext cx="4724400" cy="3114675"/>
        </p:xfrm>
        <a:graphic>
          <a:graphicData uri="http://schemas.openxmlformats.org/drawingml/2006/table">
            <a:tbl>
              <a:tblPr firstRow="1">
                <a:tableStyleId>{5C22544A-7EE6-4342-B048-85BDC9FD1C3A}</a:tableStyleId>
              </a:tblPr>
              <a:tblGrid>
                <a:gridCol w="1509184"/>
                <a:gridCol w="3215216"/>
              </a:tblGrid>
              <a:tr h="370916">
                <a:tc>
                  <a:txBody>
                    <a:bodyPr/>
                    <a:lstStyle/>
                    <a:p>
                      <a:r>
                        <a:rPr lang="en-US" sz="1800" dirty="0" smtClean="0">
                          <a:solidFill>
                            <a:schemeClr val="tx1"/>
                          </a:solidFill>
                          <a:latin typeface="Calibri" pitchFamily="34" charset="0"/>
                        </a:rPr>
                        <a:t>Depth</a:t>
                      </a:r>
                      <a:endParaRPr lang="en-US" sz="1800" dirty="0">
                        <a:solidFill>
                          <a:schemeClr val="tx1"/>
                        </a:solidFill>
                        <a:latin typeface="Calibri" pitchFamily="34" charset="0"/>
                      </a:endParaRPr>
                    </a:p>
                  </a:txBody>
                  <a:tcPr marT="45729" marB="45729">
                    <a:noFill/>
                  </a:tcPr>
                </a:tc>
                <a:tc>
                  <a:txBody>
                    <a:bodyPr/>
                    <a:lstStyle/>
                    <a:p>
                      <a:r>
                        <a:rPr lang="en-US" sz="1800" dirty="0" smtClean="0">
                          <a:solidFill>
                            <a:schemeClr val="tx1"/>
                          </a:solidFill>
                          <a:latin typeface="Calibri" pitchFamily="34" charset="0"/>
                        </a:rPr>
                        <a:t>Dominant Primary</a:t>
                      </a:r>
                      <a:r>
                        <a:rPr lang="en-US" sz="1800" baseline="0" dirty="0" smtClean="0">
                          <a:solidFill>
                            <a:schemeClr val="tx1"/>
                          </a:solidFill>
                          <a:latin typeface="Calibri" pitchFamily="34" charset="0"/>
                        </a:rPr>
                        <a:t> Producers</a:t>
                      </a:r>
                      <a:endParaRPr lang="en-US" sz="1800" dirty="0">
                        <a:solidFill>
                          <a:schemeClr val="tx1"/>
                        </a:solidFill>
                        <a:latin typeface="Calibri" pitchFamily="34" charset="0"/>
                      </a:endParaRPr>
                    </a:p>
                  </a:txBody>
                  <a:tcPr marT="45729" marB="45729">
                    <a:noFill/>
                  </a:tcPr>
                </a:tc>
              </a:tr>
              <a:tr h="640211">
                <a:tc>
                  <a:txBody>
                    <a:bodyPr/>
                    <a:lstStyle/>
                    <a:p>
                      <a:r>
                        <a:rPr lang="en-US" sz="1800" dirty="0" smtClean="0">
                          <a:solidFill>
                            <a:schemeClr val="tx1"/>
                          </a:solidFill>
                          <a:latin typeface="Calibri" pitchFamily="34" charset="0"/>
                        </a:rPr>
                        <a:t>Intertidal Flats</a:t>
                      </a:r>
                      <a:endParaRPr lang="en-US" sz="1800" dirty="0">
                        <a:solidFill>
                          <a:schemeClr val="tx1"/>
                        </a:solidFill>
                        <a:latin typeface="Calibri" pitchFamily="34" charset="0"/>
                      </a:endParaRPr>
                    </a:p>
                  </a:txBody>
                  <a:tcPr marT="45729" marB="45729">
                    <a:noFill/>
                  </a:tcPr>
                </a:tc>
                <a:tc>
                  <a:txBody>
                    <a:bodyPr/>
                    <a:lstStyle/>
                    <a:p>
                      <a:r>
                        <a:rPr lang="en-US" sz="1800" b="0" dirty="0" err="1" smtClean="0">
                          <a:solidFill>
                            <a:schemeClr val="tx1"/>
                          </a:solidFill>
                          <a:latin typeface="Calibri" pitchFamily="34" charset="0"/>
                        </a:rPr>
                        <a:t>Microphytobenthos</a:t>
                      </a:r>
                      <a:r>
                        <a:rPr lang="en-US" sz="1800" b="0" dirty="0" smtClean="0">
                          <a:solidFill>
                            <a:schemeClr val="tx1"/>
                          </a:solidFill>
                          <a:latin typeface="Calibri" pitchFamily="34" charset="0"/>
                        </a:rPr>
                        <a:t> (MPB)</a:t>
                      </a:r>
                    </a:p>
                    <a:p>
                      <a:r>
                        <a:rPr lang="en-US" sz="1800" b="0" dirty="0" err="1" smtClean="0">
                          <a:solidFill>
                            <a:schemeClr val="tx1"/>
                          </a:solidFill>
                          <a:latin typeface="Calibri" pitchFamily="34" charset="0"/>
                        </a:rPr>
                        <a:t>Macroalgae</a:t>
                      </a:r>
                      <a:endParaRPr lang="en-US" sz="1800" b="0" dirty="0" smtClean="0">
                        <a:solidFill>
                          <a:schemeClr val="tx1"/>
                        </a:solidFill>
                        <a:latin typeface="Calibri" pitchFamily="34" charset="0"/>
                      </a:endParaRPr>
                    </a:p>
                  </a:txBody>
                  <a:tcPr marT="45729" marB="45729">
                    <a:noFill/>
                  </a:tcPr>
                </a:tc>
              </a:tr>
              <a:tr h="1188962">
                <a:tc>
                  <a:txBody>
                    <a:bodyPr/>
                    <a:lstStyle/>
                    <a:p>
                      <a:r>
                        <a:rPr lang="en-US" sz="1800" dirty="0" smtClean="0">
                          <a:solidFill>
                            <a:schemeClr val="tx1"/>
                          </a:solidFill>
                          <a:latin typeface="Calibri" pitchFamily="34" charset="0"/>
                        </a:rPr>
                        <a:t>Subtidal</a:t>
                      </a:r>
                      <a:endParaRPr lang="en-US" sz="1800" dirty="0">
                        <a:solidFill>
                          <a:schemeClr val="tx1"/>
                        </a:solidFill>
                        <a:latin typeface="Calibri" pitchFamily="34" charset="0"/>
                      </a:endParaRPr>
                    </a:p>
                  </a:txBody>
                  <a:tcPr marT="45729" marB="45729">
                    <a:noFill/>
                  </a:tcPr>
                </a:tc>
                <a:tc>
                  <a:txBody>
                    <a:bodyPr/>
                    <a:lstStyle/>
                    <a:p>
                      <a:r>
                        <a:rPr lang="en-US" sz="1800" b="0" dirty="0" smtClean="0">
                          <a:solidFill>
                            <a:schemeClr val="tx1"/>
                          </a:solidFill>
                          <a:latin typeface="Calibri" pitchFamily="34" charset="0"/>
                        </a:rPr>
                        <a:t>MPB</a:t>
                      </a:r>
                    </a:p>
                    <a:p>
                      <a:r>
                        <a:rPr lang="en-US" sz="1800" b="0" dirty="0" smtClean="0">
                          <a:solidFill>
                            <a:schemeClr val="tx1"/>
                          </a:solidFill>
                          <a:latin typeface="Calibri" pitchFamily="34" charset="0"/>
                        </a:rPr>
                        <a:t>Phytoplankton</a:t>
                      </a:r>
                    </a:p>
                    <a:p>
                      <a:r>
                        <a:rPr lang="en-US" sz="1800" b="0" dirty="0" err="1" smtClean="0">
                          <a:solidFill>
                            <a:schemeClr val="tx1"/>
                          </a:solidFill>
                          <a:latin typeface="Calibri" pitchFamily="34" charset="0"/>
                        </a:rPr>
                        <a:t>Macroalgae</a:t>
                      </a:r>
                      <a:endParaRPr lang="en-US" sz="1800" b="0" dirty="0" smtClean="0">
                        <a:solidFill>
                          <a:schemeClr val="tx1"/>
                        </a:solidFill>
                        <a:latin typeface="Calibri" pitchFamily="34" charset="0"/>
                      </a:endParaRPr>
                    </a:p>
                    <a:p>
                      <a:r>
                        <a:rPr lang="en-US" sz="1800" b="0" dirty="0" smtClean="0">
                          <a:solidFill>
                            <a:schemeClr val="tx1"/>
                          </a:solidFill>
                          <a:latin typeface="Calibri" pitchFamily="34" charset="0"/>
                        </a:rPr>
                        <a:t>SAV</a:t>
                      </a:r>
                      <a:endParaRPr lang="en-US" sz="1800" b="0" dirty="0">
                        <a:solidFill>
                          <a:schemeClr val="tx1"/>
                        </a:solidFill>
                        <a:latin typeface="Calibri" pitchFamily="34" charset="0"/>
                      </a:endParaRPr>
                    </a:p>
                  </a:txBody>
                  <a:tcPr marT="45729" marB="45729">
                    <a:noFill/>
                  </a:tcPr>
                </a:tc>
              </a:tr>
              <a:tr h="914586">
                <a:tc>
                  <a:txBody>
                    <a:bodyPr/>
                    <a:lstStyle/>
                    <a:p>
                      <a:r>
                        <a:rPr lang="en-US" sz="1800" dirty="0" smtClean="0">
                          <a:solidFill>
                            <a:schemeClr val="tx1"/>
                          </a:solidFill>
                          <a:latin typeface="Calibri" pitchFamily="34" charset="0"/>
                        </a:rPr>
                        <a:t>Deepwater or Turbid</a:t>
                      </a:r>
                      <a:r>
                        <a:rPr lang="en-US" sz="1800" baseline="0" dirty="0" smtClean="0">
                          <a:solidFill>
                            <a:schemeClr val="tx1"/>
                          </a:solidFill>
                          <a:latin typeface="Calibri" pitchFamily="34" charset="0"/>
                        </a:rPr>
                        <a:t> </a:t>
                      </a:r>
                      <a:r>
                        <a:rPr lang="en-US" sz="1800" dirty="0" smtClean="0">
                          <a:solidFill>
                            <a:schemeClr val="tx1"/>
                          </a:solidFill>
                          <a:latin typeface="Calibri" pitchFamily="34" charset="0"/>
                        </a:rPr>
                        <a:t>Subtidal</a:t>
                      </a:r>
                      <a:endParaRPr lang="en-US" sz="1800" dirty="0">
                        <a:solidFill>
                          <a:schemeClr val="tx1"/>
                        </a:solidFill>
                        <a:latin typeface="Calibri" pitchFamily="34" charset="0"/>
                      </a:endParaRPr>
                    </a:p>
                  </a:txBody>
                  <a:tcPr marT="45729" marB="45729">
                    <a:noFill/>
                  </a:tcPr>
                </a:tc>
                <a:tc>
                  <a:txBody>
                    <a:bodyPr/>
                    <a:lstStyle/>
                    <a:p>
                      <a:r>
                        <a:rPr lang="en-US" sz="1800" b="0" dirty="0" smtClean="0">
                          <a:solidFill>
                            <a:schemeClr val="tx1"/>
                          </a:solidFill>
                          <a:latin typeface="Calibri" pitchFamily="34" charset="0"/>
                        </a:rPr>
                        <a:t>MPB</a:t>
                      </a:r>
                    </a:p>
                    <a:p>
                      <a:r>
                        <a:rPr lang="en-US" sz="1800" b="0" dirty="0" smtClean="0">
                          <a:solidFill>
                            <a:schemeClr val="tx1"/>
                          </a:solidFill>
                          <a:latin typeface="Calibri" pitchFamily="34" charset="0"/>
                        </a:rPr>
                        <a:t>Phytoplankton</a:t>
                      </a:r>
                    </a:p>
                  </a:txBody>
                  <a:tcPr marT="45729" marB="45729">
                    <a:noFill/>
                  </a:tcPr>
                </a:tc>
              </a:tr>
            </a:tbl>
          </a:graphicData>
        </a:graphic>
      </p:graphicFrame>
      <p:pic>
        <p:nvPicPr>
          <p:cNvPr id="2459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40417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7" name="Picture 4" descr="DCP_18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181600"/>
            <a:ext cx="22860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8" name="Picture 4" descr="Oxygen bubbles on sediment surface A dense layer of oxygen bubbles formed from a benthic algal/bacterial mat microalgae photosynthesis slim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8400" y="5181600"/>
            <a:ext cx="23622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9" name="Picture 5" descr="SDm_T2_OW.JPG"/>
          <p:cNvPicPr>
            <a:picLocks noChangeAspect="1" noChangeArrowheads="1"/>
          </p:cNvPicPr>
          <p:nvPr/>
        </p:nvPicPr>
        <p:blipFill>
          <a:blip r:embed="rId6">
            <a:extLst>
              <a:ext uri="{28A0092B-C50C-407E-A947-70E740481C1C}">
                <a14:useLocalDpi xmlns:a14="http://schemas.microsoft.com/office/drawing/2010/main" val="0"/>
              </a:ext>
            </a:extLst>
          </a:blip>
          <a:srcRect t="14592"/>
          <a:stretch>
            <a:fillRect/>
          </a:stretch>
        </p:blipFill>
        <p:spPr bwMode="auto">
          <a:xfrm>
            <a:off x="6705600" y="5181600"/>
            <a:ext cx="2286000"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0" name="Picture 2" descr="S:\Projects\2008\08-099\08-099-01\Eelgrass Photos\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5181600"/>
            <a:ext cx="2286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01" name="TextBox 20"/>
          <p:cNvSpPr txBox="1">
            <a:spLocks noChangeArrowheads="1"/>
          </p:cNvSpPr>
          <p:nvPr/>
        </p:nvSpPr>
        <p:spPr bwMode="auto">
          <a:xfrm>
            <a:off x="838200" y="6324600"/>
            <a:ext cx="1431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b="1">
                <a:solidFill>
                  <a:srgbClr val="FFFF66"/>
                </a:solidFill>
                <a:latin typeface="Trebuchet MS" pitchFamily="34" charset="0"/>
              </a:defRPr>
            </a:lvl1pPr>
            <a:lvl2pPr marL="742950" indent="-285750" eaLnBrk="0" hangingPunct="0">
              <a:defRPr sz="3400" b="1">
                <a:solidFill>
                  <a:srgbClr val="FFFF66"/>
                </a:solidFill>
                <a:latin typeface="Trebuchet MS" pitchFamily="34" charset="0"/>
              </a:defRPr>
            </a:lvl2pPr>
            <a:lvl3pPr marL="1143000" indent="-228600" eaLnBrk="0" hangingPunct="0">
              <a:defRPr sz="3400" b="1">
                <a:solidFill>
                  <a:srgbClr val="FFFF66"/>
                </a:solidFill>
                <a:latin typeface="Trebuchet MS" pitchFamily="34" charset="0"/>
              </a:defRPr>
            </a:lvl3pPr>
            <a:lvl4pPr marL="1600200" indent="-228600" eaLnBrk="0" hangingPunct="0">
              <a:defRPr sz="3400" b="1">
                <a:solidFill>
                  <a:srgbClr val="FFFF66"/>
                </a:solidFill>
                <a:latin typeface="Trebuchet MS" pitchFamily="34" charset="0"/>
              </a:defRPr>
            </a:lvl4pPr>
            <a:lvl5pPr marL="2057400" indent="-228600" eaLnBrk="0" hangingPunct="0">
              <a:defRPr sz="3400" b="1">
                <a:solidFill>
                  <a:srgbClr val="FFFF66"/>
                </a:solidFill>
                <a:latin typeface="Trebuchet MS" pitchFamily="34" charset="0"/>
              </a:defRPr>
            </a:lvl5pPr>
            <a:lvl6pPr marL="2514600" indent="-228600" eaLnBrk="0" fontAlgn="base" hangingPunct="0">
              <a:spcBef>
                <a:spcPct val="0"/>
              </a:spcBef>
              <a:spcAft>
                <a:spcPct val="0"/>
              </a:spcAft>
              <a:defRPr sz="3400" b="1">
                <a:solidFill>
                  <a:srgbClr val="FFFF66"/>
                </a:solidFill>
                <a:latin typeface="Trebuchet MS" pitchFamily="34" charset="0"/>
              </a:defRPr>
            </a:lvl6pPr>
            <a:lvl7pPr marL="2971800" indent="-228600" eaLnBrk="0" fontAlgn="base" hangingPunct="0">
              <a:spcBef>
                <a:spcPct val="0"/>
              </a:spcBef>
              <a:spcAft>
                <a:spcPct val="0"/>
              </a:spcAft>
              <a:defRPr sz="3400" b="1">
                <a:solidFill>
                  <a:srgbClr val="FFFF66"/>
                </a:solidFill>
                <a:latin typeface="Trebuchet MS" pitchFamily="34" charset="0"/>
              </a:defRPr>
            </a:lvl7pPr>
            <a:lvl8pPr marL="3429000" indent="-228600" eaLnBrk="0" fontAlgn="base" hangingPunct="0">
              <a:spcBef>
                <a:spcPct val="0"/>
              </a:spcBef>
              <a:spcAft>
                <a:spcPct val="0"/>
              </a:spcAft>
              <a:defRPr sz="3400" b="1">
                <a:solidFill>
                  <a:srgbClr val="FFFF66"/>
                </a:solidFill>
                <a:latin typeface="Trebuchet MS" pitchFamily="34" charset="0"/>
              </a:defRPr>
            </a:lvl8pPr>
            <a:lvl9pPr marL="3886200" indent="-228600" eaLnBrk="0" fontAlgn="base" hangingPunct="0">
              <a:spcBef>
                <a:spcPct val="0"/>
              </a:spcBef>
              <a:spcAft>
                <a:spcPct val="0"/>
              </a:spcAft>
              <a:defRPr sz="3400" b="1">
                <a:solidFill>
                  <a:srgbClr val="FFFF66"/>
                </a:solidFill>
                <a:latin typeface="Trebuchet MS" pitchFamily="34" charset="0"/>
              </a:defRPr>
            </a:lvl9pPr>
          </a:lstStyle>
          <a:p>
            <a:pPr eaLnBrk="1" hangingPunct="1"/>
            <a:r>
              <a:rPr lang="en-US" sz="2000">
                <a:latin typeface="Calibri" pitchFamily="34" charset="0"/>
              </a:rPr>
              <a:t>Macroalgae</a:t>
            </a:r>
          </a:p>
        </p:txBody>
      </p:sp>
      <p:sp>
        <p:nvSpPr>
          <p:cNvPr id="24602" name="TextBox 21"/>
          <p:cNvSpPr txBox="1">
            <a:spLocks noChangeArrowheads="1"/>
          </p:cNvSpPr>
          <p:nvPr/>
        </p:nvSpPr>
        <p:spPr bwMode="auto">
          <a:xfrm>
            <a:off x="2373312" y="5891212"/>
            <a:ext cx="23510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b="1">
                <a:solidFill>
                  <a:srgbClr val="FFFF66"/>
                </a:solidFill>
                <a:latin typeface="Trebuchet MS" pitchFamily="34" charset="0"/>
              </a:defRPr>
            </a:lvl1pPr>
            <a:lvl2pPr marL="742950" indent="-285750" eaLnBrk="0" hangingPunct="0">
              <a:defRPr sz="3400" b="1">
                <a:solidFill>
                  <a:srgbClr val="FFFF66"/>
                </a:solidFill>
                <a:latin typeface="Trebuchet MS" pitchFamily="34" charset="0"/>
              </a:defRPr>
            </a:lvl2pPr>
            <a:lvl3pPr marL="1143000" indent="-228600" eaLnBrk="0" hangingPunct="0">
              <a:defRPr sz="3400" b="1">
                <a:solidFill>
                  <a:srgbClr val="FFFF66"/>
                </a:solidFill>
                <a:latin typeface="Trebuchet MS" pitchFamily="34" charset="0"/>
              </a:defRPr>
            </a:lvl3pPr>
            <a:lvl4pPr marL="1600200" indent="-228600" eaLnBrk="0" hangingPunct="0">
              <a:defRPr sz="3400" b="1">
                <a:solidFill>
                  <a:srgbClr val="FFFF66"/>
                </a:solidFill>
                <a:latin typeface="Trebuchet MS" pitchFamily="34" charset="0"/>
              </a:defRPr>
            </a:lvl4pPr>
            <a:lvl5pPr marL="2057400" indent="-228600" eaLnBrk="0" hangingPunct="0">
              <a:defRPr sz="3400" b="1">
                <a:solidFill>
                  <a:srgbClr val="FFFF66"/>
                </a:solidFill>
                <a:latin typeface="Trebuchet MS" pitchFamily="34" charset="0"/>
              </a:defRPr>
            </a:lvl5pPr>
            <a:lvl6pPr marL="2514600" indent="-228600" eaLnBrk="0" fontAlgn="base" hangingPunct="0">
              <a:spcBef>
                <a:spcPct val="0"/>
              </a:spcBef>
              <a:spcAft>
                <a:spcPct val="0"/>
              </a:spcAft>
              <a:defRPr sz="3400" b="1">
                <a:solidFill>
                  <a:srgbClr val="FFFF66"/>
                </a:solidFill>
                <a:latin typeface="Trebuchet MS" pitchFamily="34" charset="0"/>
              </a:defRPr>
            </a:lvl6pPr>
            <a:lvl7pPr marL="2971800" indent="-228600" eaLnBrk="0" fontAlgn="base" hangingPunct="0">
              <a:spcBef>
                <a:spcPct val="0"/>
              </a:spcBef>
              <a:spcAft>
                <a:spcPct val="0"/>
              </a:spcAft>
              <a:defRPr sz="3400" b="1">
                <a:solidFill>
                  <a:srgbClr val="FFFF66"/>
                </a:solidFill>
                <a:latin typeface="Trebuchet MS" pitchFamily="34" charset="0"/>
              </a:defRPr>
            </a:lvl7pPr>
            <a:lvl8pPr marL="3429000" indent="-228600" eaLnBrk="0" fontAlgn="base" hangingPunct="0">
              <a:spcBef>
                <a:spcPct val="0"/>
              </a:spcBef>
              <a:spcAft>
                <a:spcPct val="0"/>
              </a:spcAft>
              <a:defRPr sz="3400" b="1">
                <a:solidFill>
                  <a:srgbClr val="FFFF66"/>
                </a:solidFill>
                <a:latin typeface="Trebuchet MS" pitchFamily="34" charset="0"/>
              </a:defRPr>
            </a:lvl8pPr>
            <a:lvl9pPr marL="3886200" indent="-228600" eaLnBrk="0" fontAlgn="base" hangingPunct="0">
              <a:spcBef>
                <a:spcPct val="0"/>
              </a:spcBef>
              <a:spcAft>
                <a:spcPct val="0"/>
              </a:spcAft>
              <a:defRPr sz="3400" b="1">
                <a:solidFill>
                  <a:srgbClr val="FFFF66"/>
                </a:solidFill>
                <a:latin typeface="Trebuchet MS" pitchFamily="34" charset="0"/>
              </a:defRPr>
            </a:lvl9pPr>
          </a:lstStyle>
          <a:p>
            <a:pPr algn="ctr" eaLnBrk="1" hangingPunct="1"/>
            <a:r>
              <a:rPr lang="en-US" sz="2000" dirty="0">
                <a:latin typeface="Calibri" pitchFamily="34" charset="0"/>
              </a:rPr>
              <a:t>Microphytobenthos </a:t>
            </a:r>
          </a:p>
          <a:p>
            <a:pPr algn="ctr" eaLnBrk="1" hangingPunct="1"/>
            <a:r>
              <a:rPr lang="en-US" sz="2000" dirty="0">
                <a:latin typeface="Calibri" pitchFamily="34" charset="0"/>
              </a:rPr>
              <a:t>(MPB)</a:t>
            </a:r>
          </a:p>
        </p:txBody>
      </p:sp>
      <p:sp>
        <p:nvSpPr>
          <p:cNvPr id="24603" name="TextBox 22"/>
          <p:cNvSpPr txBox="1">
            <a:spLocks noChangeArrowheads="1"/>
          </p:cNvSpPr>
          <p:nvPr/>
        </p:nvSpPr>
        <p:spPr bwMode="auto">
          <a:xfrm>
            <a:off x="5254625" y="6324600"/>
            <a:ext cx="1684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b="1">
                <a:solidFill>
                  <a:srgbClr val="FFFF66"/>
                </a:solidFill>
                <a:latin typeface="Trebuchet MS" pitchFamily="34" charset="0"/>
              </a:defRPr>
            </a:lvl1pPr>
            <a:lvl2pPr marL="742950" indent="-285750" eaLnBrk="0" hangingPunct="0">
              <a:defRPr sz="3400" b="1">
                <a:solidFill>
                  <a:srgbClr val="FFFF66"/>
                </a:solidFill>
                <a:latin typeface="Trebuchet MS" pitchFamily="34" charset="0"/>
              </a:defRPr>
            </a:lvl2pPr>
            <a:lvl3pPr marL="1143000" indent="-228600" eaLnBrk="0" hangingPunct="0">
              <a:defRPr sz="3400" b="1">
                <a:solidFill>
                  <a:srgbClr val="FFFF66"/>
                </a:solidFill>
                <a:latin typeface="Trebuchet MS" pitchFamily="34" charset="0"/>
              </a:defRPr>
            </a:lvl3pPr>
            <a:lvl4pPr marL="1600200" indent="-228600" eaLnBrk="0" hangingPunct="0">
              <a:defRPr sz="3400" b="1">
                <a:solidFill>
                  <a:srgbClr val="FFFF66"/>
                </a:solidFill>
                <a:latin typeface="Trebuchet MS" pitchFamily="34" charset="0"/>
              </a:defRPr>
            </a:lvl4pPr>
            <a:lvl5pPr marL="2057400" indent="-228600" eaLnBrk="0" hangingPunct="0">
              <a:defRPr sz="3400" b="1">
                <a:solidFill>
                  <a:srgbClr val="FFFF66"/>
                </a:solidFill>
                <a:latin typeface="Trebuchet MS" pitchFamily="34" charset="0"/>
              </a:defRPr>
            </a:lvl5pPr>
            <a:lvl6pPr marL="2514600" indent="-228600" eaLnBrk="0" fontAlgn="base" hangingPunct="0">
              <a:spcBef>
                <a:spcPct val="0"/>
              </a:spcBef>
              <a:spcAft>
                <a:spcPct val="0"/>
              </a:spcAft>
              <a:defRPr sz="3400" b="1">
                <a:solidFill>
                  <a:srgbClr val="FFFF66"/>
                </a:solidFill>
                <a:latin typeface="Trebuchet MS" pitchFamily="34" charset="0"/>
              </a:defRPr>
            </a:lvl6pPr>
            <a:lvl7pPr marL="2971800" indent="-228600" eaLnBrk="0" fontAlgn="base" hangingPunct="0">
              <a:spcBef>
                <a:spcPct val="0"/>
              </a:spcBef>
              <a:spcAft>
                <a:spcPct val="0"/>
              </a:spcAft>
              <a:defRPr sz="3400" b="1">
                <a:solidFill>
                  <a:srgbClr val="FFFF66"/>
                </a:solidFill>
                <a:latin typeface="Trebuchet MS" pitchFamily="34" charset="0"/>
              </a:defRPr>
            </a:lvl7pPr>
            <a:lvl8pPr marL="3429000" indent="-228600" eaLnBrk="0" fontAlgn="base" hangingPunct="0">
              <a:spcBef>
                <a:spcPct val="0"/>
              </a:spcBef>
              <a:spcAft>
                <a:spcPct val="0"/>
              </a:spcAft>
              <a:defRPr sz="3400" b="1">
                <a:solidFill>
                  <a:srgbClr val="FFFF66"/>
                </a:solidFill>
                <a:latin typeface="Trebuchet MS" pitchFamily="34" charset="0"/>
              </a:defRPr>
            </a:lvl8pPr>
            <a:lvl9pPr marL="3886200" indent="-228600" eaLnBrk="0" fontAlgn="base" hangingPunct="0">
              <a:spcBef>
                <a:spcPct val="0"/>
              </a:spcBef>
              <a:spcAft>
                <a:spcPct val="0"/>
              </a:spcAft>
              <a:defRPr sz="3400" b="1">
                <a:solidFill>
                  <a:srgbClr val="FFFF66"/>
                </a:solidFill>
                <a:latin typeface="Trebuchet MS" pitchFamily="34" charset="0"/>
              </a:defRPr>
            </a:lvl9pPr>
          </a:lstStyle>
          <a:p>
            <a:pPr eaLnBrk="1" hangingPunct="1"/>
            <a:r>
              <a:rPr lang="en-US" sz="2000">
                <a:latin typeface="Calibri" pitchFamily="34" charset="0"/>
              </a:rPr>
              <a:t>Seagrass/ SAV</a:t>
            </a:r>
          </a:p>
        </p:txBody>
      </p:sp>
      <p:sp>
        <p:nvSpPr>
          <p:cNvPr id="24604" name="TextBox 23"/>
          <p:cNvSpPr txBox="1">
            <a:spLocks noChangeArrowheads="1"/>
          </p:cNvSpPr>
          <p:nvPr/>
        </p:nvSpPr>
        <p:spPr bwMode="auto">
          <a:xfrm>
            <a:off x="7239000" y="6324600"/>
            <a:ext cx="1749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b="1">
                <a:solidFill>
                  <a:srgbClr val="FFFF66"/>
                </a:solidFill>
                <a:latin typeface="Trebuchet MS" pitchFamily="34" charset="0"/>
              </a:defRPr>
            </a:lvl1pPr>
            <a:lvl2pPr marL="742950" indent="-285750" eaLnBrk="0" hangingPunct="0">
              <a:defRPr sz="3400" b="1">
                <a:solidFill>
                  <a:srgbClr val="FFFF66"/>
                </a:solidFill>
                <a:latin typeface="Trebuchet MS" pitchFamily="34" charset="0"/>
              </a:defRPr>
            </a:lvl2pPr>
            <a:lvl3pPr marL="1143000" indent="-228600" eaLnBrk="0" hangingPunct="0">
              <a:defRPr sz="3400" b="1">
                <a:solidFill>
                  <a:srgbClr val="FFFF66"/>
                </a:solidFill>
                <a:latin typeface="Trebuchet MS" pitchFamily="34" charset="0"/>
              </a:defRPr>
            </a:lvl3pPr>
            <a:lvl4pPr marL="1600200" indent="-228600" eaLnBrk="0" hangingPunct="0">
              <a:defRPr sz="3400" b="1">
                <a:solidFill>
                  <a:srgbClr val="FFFF66"/>
                </a:solidFill>
                <a:latin typeface="Trebuchet MS" pitchFamily="34" charset="0"/>
              </a:defRPr>
            </a:lvl4pPr>
            <a:lvl5pPr marL="2057400" indent="-228600" eaLnBrk="0" hangingPunct="0">
              <a:defRPr sz="3400" b="1">
                <a:solidFill>
                  <a:srgbClr val="FFFF66"/>
                </a:solidFill>
                <a:latin typeface="Trebuchet MS" pitchFamily="34" charset="0"/>
              </a:defRPr>
            </a:lvl5pPr>
            <a:lvl6pPr marL="2514600" indent="-228600" eaLnBrk="0" fontAlgn="base" hangingPunct="0">
              <a:spcBef>
                <a:spcPct val="0"/>
              </a:spcBef>
              <a:spcAft>
                <a:spcPct val="0"/>
              </a:spcAft>
              <a:defRPr sz="3400" b="1">
                <a:solidFill>
                  <a:srgbClr val="FFFF66"/>
                </a:solidFill>
                <a:latin typeface="Trebuchet MS" pitchFamily="34" charset="0"/>
              </a:defRPr>
            </a:lvl6pPr>
            <a:lvl7pPr marL="2971800" indent="-228600" eaLnBrk="0" fontAlgn="base" hangingPunct="0">
              <a:spcBef>
                <a:spcPct val="0"/>
              </a:spcBef>
              <a:spcAft>
                <a:spcPct val="0"/>
              </a:spcAft>
              <a:defRPr sz="3400" b="1">
                <a:solidFill>
                  <a:srgbClr val="FFFF66"/>
                </a:solidFill>
                <a:latin typeface="Trebuchet MS" pitchFamily="34" charset="0"/>
              </a:defRPr>
            </a:lvl7pPr>
            <a:lvl8pPr marL="3429000" indent="-228600" eaLnBrk="0" fontAlgn="base" hangingPunct="0">
              <a:spcBef>
                <a:spcPct val="0"/>
              </a:spcBef>
              <a:spcAft>
                <a:spcPct val="0"/>
              </a:spcAft>
              <a:defRPr sz="3400" b="1">
                <a:solidFill>
                  <a:srgbClr val="FFFF66"/>
                </a:solidFill>
                <a:latin typeface="Trebuchet MS" pitchFamily="34" charset="0"/>
              </a:defRPr>
            </a:lvl8pPr>
            <a:lvl9pPr marL="3886200" indent="-228600" eaLnBrk="0" fontAlgn="base" hangingPunct="0">
              <a:spcBef>
                <a:spcPct val="0"/>
              </a:spcBef>
              <a:spcAft>
                <a:spcPct val="0"/>
              </a:spcAft>
              <a:defRPr sz="3400" b="1">
                <a:solidFill>
                  <a:srgbClr val="FFFF66"/>
                </a:solidFill>
                <a:latin typeface="Trebuchet MS" pitchFamily="34" charset="0"/>
              </a:defRPr>
            </a:lvl9pPr>
          </a:lstStyle>
          <a:p>
            <a:pPr eaLnBrk="1" hangingPunct="1"/>
            <a:r>
              <a:rPr lang="en-US" sz="2000">
                <a:latin typeface="Calibri" pitchFamily="34" charset="0"/>
              </a:rPr>
              <a:t>Phytoplankton</a:t>
            </a:r>
          </a:p>
        </p:txBody>
      </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457200"/>
            <a:ext cx="8763000" cy="1323439"/>
          </a:xfrm>
          <a:prstGeom prst="rect">
            <a:avLst/>
          </a:prstGeom>
          <a:noFill/>
        </p:spPr>
        <p:txBody>
          <a:bodyPr>
            <a:spAutoFit/>
          </a:bodyPr>
          <a:lstStyle/>
          <a:p>
            <a:pPr algn="ctr" fontAlgn="auto">
              <a:spcBef>
                <a:spcPts val="0"/>
              </a:spcBef>
              <a:spcAft>
                <a:spcPts val="0"/>
              </a:spcAft>
              <a:defRPr/>
            </a:pPr>
            <a:r>
              <a:rPr lang="en-US" sz="4000" dirty="0">
                <a:ln w="1905"/>
                <a:solidFill>
                  <a:srgbClr val="FFC000"/>
                </a:solidFill>
                <a:effectLst>
                  <a:innerShdw blurRad="69850" dist="43180" dir="5400000">
                    <a:srgbClr val="000000">
                      <a:alpha val="65000"/>
                    </a:srgbClr>
                  </a:innerShdw>
                </a:effectLst>
                <a:latin typeface="Calibri" pitchFamily="34" charset="0"/>
              </a:rPr>
              <a:t>Added Fourth Habitat Type: Tidally Muted Baylands</a:t>
            </a:r>
          </a:p>
        </p:txBody>
      </p:sp>
      <p:sp>
        <p:nvSpPr>
          <p:cNvPr id="4103" name="TextBox 4"/>
          <p:cNvSpPr txBox="1">
            <a:spLocks noChangeArrowheads="1"/>
          </p:cNvSpPr>
          <p:nvPr/>
        </p:nvSpPr>
        <p:spPr bwMode="auto">
          <a:xfrm>
            <a:off x="457200" y="1295400"/>
            <a:ext cx="8382000" cy="1384300"/>
          </a:xfrm>
          <a:prstGeom prst="rect">
            <a:avLst/>
          </a:prstGeom>
          <a:noFill/>
          <a:ln w="9525">
            <a:noFill/>
            <a:miter lim="800000"/>
            <a:headEnd/>
            <a:tailEnd/>
          </a:ln>
        </p:spPr>
        <p:txBody>
          <a:bodyPr>
            <a:spAutoFit/>
          </a:bodyPr>
          <a:lstStyle/>
          <a:p>
            <a:pPr marL="225425" indent="-225425">
              <a:spcBef>
                <a:spcPts val="1600"/>
              </a:spcBef>
              <a:buClr>
                <a:srgbClr val="FFC000"/>
              </a:buClr>
              <a:defRPr/>
            </a:pPr>
            <a:endParaRPr lang="en-US" sz="2800" b="0" dirty="0">
              <a:solidFill>
                <a:schemeClr val="tx1"/>
              </a:solidFill>
              <a:latin typeface="Calibri" pitchFamily="34" charset="0"/>
            </a:endParaRPr>
          </a:p>
          <a:p>
            <a:pPr marL="225425" indent="-225425">
              <a:buFont typeface="Arial" pitchFamily="34" charset="0"/>
              <a:buChar char="•"/>
              <a:defRPr/>
            </a:pPr>
            <a:endParaRPr lang="en-US" sz="2800" dirty="0">
              <a:solidFill>
                <a:schemeClr val="tx1"/>
              </a:solidFill>
              <a:latin typeface="Calibri" pitchFamily="34" charset="0"/>
            </a:endParaRPr>
          </a:p>
          <a:p>
            <a:pPr>
              <a:defRPr/>
            </a:pPr>
            <a:endParaRPr lang="en-US" sz="2800" dirty="0">
              <a:solidFill>
                <a:schemeClr val="tx1"/>
              </a:solidFill>
              <a:latin typeface="Calibri" pitchFamily="34" charset="0"/>
            </a:endParaRPr>
          </a:p>
        </p:txBody>
      </p:sp>
      <p:pic>
        <p:nvPicPr>
          <p:cNvPr id="25604" name="Picture 6" descr="http://ostro.ced.berkeley.edu/~crisr/kap/2009_Sessions/galleries/AF/content/bin/images/large/IMG_454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1995488"/>
            <a:ext cx="619125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249334" y="1029818"/>
            <a:ext cx="3437466" cy="3416320"/>
          </a:xfrm>
          <a:prstGeom prst="rect">
            <a:avLst/>
          </a:prstGeom>
          <a:noFill/>
        </p:spPr>
        <p:txBody>
          <a:bodyPr wrap="square">
            <a:spAutoFit/>
          </a:bodyPr>
          <a:lstStyle/>
          <a:p>
            <a:pPr fontAlgn="auto">
              <a:spcBef>
                <a:spcPts val="0"/>
              </a:spcBef>
              <a:spcAft>
                <a:spcPts val="0"/>
              </a:spcAft>
              <a:defRPr/>
            </a:pPr>
            <a:r>
              <a:rPr lang="en-US" sz="3600" dirty="0" smtClean="0">
                <a:ln w="1905"/>
                <a:solidFill>
                  <a:srgbClr val="FFC000"/>
                </a:solidFill>
                <a:effectLst>
                  <a:innerShdw blurRad="69850" dist="43180" dir="5400000">
                    <a:srgbClr val="000000">
                      <a:alpha val="65000"/>
                    </a:srgbClr>
                  </a:innerShdw>
                </a:effectLst>
                <a:latin typeface="Calibri" pitchFamily="34" charset="0"/>
              </a:rPr>
              <a:t>Overall, subtidal habitat dominates SF Bay, though not necessarily in all Bay Segments</a:t>
            </a:r>
            <a:endParaRPr lang="en-US" sz="3600" dirty="0">
              <a:ln w="1905"/>
              <a:solidFill>
                <a:srgbClr val="FFC000"/>
              </a:solidFill>
              <a:effectLst>
                <a:innerShdw blurRad="69850" dist="43180" dir="5400000">
                  <a:srgbClr val="000000">
                    <a:alpha val="65000"/>
                  </a:srgbClr>
                </a:innerShdw>
              </a:effectLst>
              <a:latin typeface="Calibri" pitchFamily="34" charset="0"/>
            </a:endParaRPr>
          </a:p>
        </p:txBody>
      </p:sp>
      <p:sp>
        <p:nvSpPr>
          <p:cNvPr id="4103" name="TextBox 4"/>
          <p:cNvSpPr txBox="1">
            <a:spLocks noChangeArrowheads="1"/>
          </p:cNvSpPr>
          <p:nvPr/>
        </p:nvSpPr>
        <p:spPr bwMode="auto">
          <a:xfrm>
            <a:off x="457200" y="1295400"/>
            <a:ext cx="8382000" cy="1384300"/>
          </a:xfrm>
          <a:prstGeom prst="rect">
            <a:avLst/>
          </a:prstGeom>
          <a:noFill/>
          <a:ln w="9525">
            <a:noFill/>
            <a:miter lim="800000"/>
            <a:headEnd/>
            <a:tailEnd/>
          </a:ln>
        </p:spPr>
        <p:txBody>
          <a:bodyPr>
            <a:spAutoFit/>
          </a:bodyPr>
          <a:lstStyle/>
          <a:p>
            <a:pPr marL="225425" indent="-225425">
              <a:spcBef>
                <a:spcPts val="1600"/>
              </a:spcBef>
              <a:buClr>
                <a:srgbClr val="FFC000"/>
              </a:buClr>
              <a:defRPr/>
            </a:pPr>
            <a:endParaRPr lang="en-US" sz="2800" b="0" dirty="0">
              <a:solidFill>
                <a:schemeClr val="tx1"/>
              </a:solidFill>
              <a:latin typeface="Calibri" pitchFamily="34" charset="0"/>
            </a:endParaRPr>
          </a:p>
          <a:p>
            <a:pPr marL="225425" indent="-225425">
              <a:buFont typeface="Arial" pitchFamily="34" charset="0"/>
              <a:buChar char="•"/>
              <a:defRPr/>
            </a:pPr>
            <a:endParaRPr lang="en-US" sz="2800" dirty="0">
              <a:solidFill>
                <a:schemeClr val="tx1"/>
              </a:solidFill>
              <a:latin typeface="Calibri" pitchFamily="34" charset="0"/>
            </a:endParaRPr>
          </a:p>
          <a:p>
            <a:pPr>
              <a:defRPr/>
            </a:pPr>
            <a:endParaRPr lang="en-US" sz="2800" dirty="0">
              <a:solidFill>
                <a:schemeClr val="tx1"/>
              </a:solidFill>
              <a:latin typeface="Calibri" pitchFamily="34" charset="0"/>
            </a:endParaRPr>
          </a:p>
        </p:txBody>
      </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25</a:t>
            </a:fld>
            <a:endParaRPr lang="en-US"/>
          </a:p>
        </p:txBody>
      </p:sp>
      <p:pic>
        <p:nvPicPr>
          <p:cNvPr id="5" name="Picture 4" descr="HabitatTypes"/>
          <p:cNvPicPr/>
          <p:nvPr/>
        </p:nvPicPr>
        <p:blipFill>
          <a:blip r:embed="rId3" cstate="print"/>
          <a:srcRect l="9392" t="7930" r="9218" b="6720"/>
          <a:stretch>
            <a:fillRect/>
          </a:stretch>
        </p:blipFill>
        <p:spPr bwMode="auto">
          <a:xfrm>
            <a:off x="457200" y="457200"/>
            <a:ext cx="4381008"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5257800" y="2667000"/>
            <a:ext cx="3886200" cy="914400"/>
          </a:xfrm>
        </p:spPr>
        <p:txBody>
          <a:bodyPr>
            <a:noAutofit/>
          </a:bodyPr>
          <a:lstStyle/>
          <a:p>
            <a:pPr algn="l" eaLnBrk="1" hangingPunct="1">
              <a:defRPr/>
            </a:pPr>
            <a:r>
              <a:rPr lang="en-US" sz="3600" dirty="0" smtClean="0">
                <a:solidFill>
                  <a:srgbClr val="FFCC00"/>
                </a:solidFill>
                <a:latin typeface="Calibri" pitchFamily="34" charset="0"/>
              </a:rPr>
              <a:t>Conceptual Model: Linking Nutrients, Ecological Response, &amp; Beneficial Uses</a:t>
            </a:r>
            <a:r>
              <a:rPr lang="en-US" sz="3600" dirty="0" smtClean="0">
                <a:solidFill>
                  <a:schemeClr val="accent6">
                    <a:lumMod val="75000"/>
                  </a:schemeClr>
                </a:solidFill>
                <a:latin typeface="Calibri" pitchFamily="34" charset="0"/>
              </a:rPr>
              <a:t/>
            </a:r>
            <a:br>
              <a:rPr lang="en-US" sz="3600" dirty="0" smtClean="0">
                <a:solidFill>
                  <a:schemeClr val="accent6">
                    <a:lumMod val="75000"/>
                  </a:schemeClr>
                </a:solidFill>
                <a:latin typeface="Calibri" pitchFamily="34" charset="0"/>
              </a:rPr>
            </a:br>
            <a:r>
              <a:rPr lang="en-US" sz="3600" dirty="0" smtClean="0">
                <a:solidFill>
                  <a:schemeClr val="accent6">
                    <a:lumMod val="75000"/>
                  </a:schemeClr>
                </a:solidFill>
                <a:latin typeface="Calibri" pitchFamily="34" charset="0"/>
              </a:rPr>
              <a:t/>
            </a:r>
            <a:br>
              <a:rPr lang="en-US" sz="3600" dirty="0" smtClean="0">
                <a:solidFill>
                  <a:schemeClr val="accent6">
                    <a:lumMod val="75000"/>
                  </a:schemeClr>
                </a:solidFill>
                <a:latin typeface="Calibri" pitchFamily="34" charset="0"/>
              </a:rPr>
            </a:br>
            <a:r>
              <a:rPr lang="en-US" sz="3600" dirty="0" smtClean="0">
                <a:solidFill>
                  <a:schemeClr val="accent6">
                    <a:lumMod val="75000"/>
                  </a:schemeClr>
                </a:solidFill>
                <a:latin typeface="Calibri" pitchFamily="34" charset="0"/>
              </a:rPr>
              <a:t/>
            </a:r>
            <a:br>
              <a:rPr lang="en-US" sz="3600" dirty="0" smtClean="0">
                <a:solidFill>
                  <a:schemeClr val="accent6">
                    <a:lumMod val="75000"/>
                  </a:schemeClr>
                </a:solidFill>
                <a:latin typeface="Calibri" pitchFamily="34" charset="0"/>
              </a:rPr>
            </a:br>
            <a:r>
              <a:rPr lang="en-US" sz="3600" dirty="0" smtClean="0">
                <a:solidFill>
                  <a:schemeClr val="tx1"/>
                </a:solidFill>
                <a:latin typeface="Calibri" pitchFamily="34" charset="0"/>
              </a:rPr>
              <a:t>Co-factors modulate ecological response</a:t>
            </a:r>
          </a:p>
        </p:txBody>
      </p:sp>
      <p:pic>
        <p:nvPicPr>
          <p:cNvPr id="276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4648200" cy="640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3"/>
          <p:cNvSpPr>
            <a:spLocks noChangeArrowheads="1"/>
          </p:cNvSpPr>
          <p:nvPr/>
        </p:nvSpPr>
        <p:spPr bwMode="auto">
          <a:xfrm>
            <a:off x="2232025" y="6151563"/>
            <a:ext cx="439738" cy="201612"/>
          </a:xfrm>
          <a:prstGeom prst="rect">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457200"/>
            <a:ext cx="9144000" cy="1143000"/>
          </a:xfrm>
        </p:spPr>
        <p:txBody>
          <a:bodyPr>
            <a:normAutofit fontScale="90000"/>
          </a:bodyPr>
          <a:lstStyle/>
          <a:p>
            <a:pPr eaLnBrk="1" hangingPunct="1">
              <a:defRPr/>
            </a:pPr>
            <a:r>
              <a:rPr lang="en-US" sz="4000" dirty="0" smtClean="0">
                <a:solidFill>
                  <a:srgbClr val="FFC000"/>
                </a:solidFill>
                <a:latin typeface="Calibri" pitchFamily="34" charset="0"/>
              </a:rPr>
              <a:t>Estuarine NNE Framework: </a:t>
            </a:r>
            <a:r>
              <a:rPr lang="en-US" dirty="0" smtClean="0">
                <a:solidFill>
                  <a:srgbClr val="FFC000"/>
                </a:solidFill>
                <a:latin typeface="Calibri" pitchFamily="34" charset="0"/>
              </a:rPr>
              <a:t/>
            </a:r>
            <a:br>
              <a:rPr lang="en-US" dirty="0" smtClean="0">
                <a:solidFill>
                  <a:srgbClr val="FFC000"/>
                </a:solidFill>
                <a:latin typeface="Calibri" pitchFamily="34" charset="0"/>
              </a:rPr>
            </a:br>
            <a:r>
              <a:rPr lang="en-US" sz="3600" dirty="0" smtClean="0">
                <a:solidFill>
                  <a:srgbClr val="FFC000"/>
                </a:solidFill>
                <a:latin typeface="Calibri" pitchFamily="34" charset="0"/>
              </a:rPr>
              <a:t>Candidate Indicators</a:t>
            </a:r>
          </a:p>
        </p:txBody>
      </p:sp>
      <p:sp>
        <p:nvSpPr>
          <p:cNvPr id="8195" name="Rectangle 3"/>
          <p:cNvSpPr>
            <a:spLocks noGrp="1" noChangeArrowheads="1"/>
          </p:cNvSpPr>
          <p:nvPr>
            <p:ph type="body" idx="1"/>
          </p:nvPr>
        </p:nvSpPr>
        <p:spPr>
          <a:xfrm>
            <a:off x="3505200" y="1752600"/>
            <a:ext cx="2743200" cy="4648200"/>
          </a:xfrm>
          <a:solidFill>
            <a:schemeClr val="bg2">
              <a:lumMod val="60000"/>
              <a:lumOff val="40000"/>
              <a:alpha val="44000"/>
            </a:schemeClr>
          </a:solidFill>
        </p:spPr>
        <p:txBody>
          <a:bodyPr>
            <a:normAutofit fontScale="92500"/>
          </a:bodyPr>
          <a:lstStyle/>
          <a:p>
            <a:pPr eaLnBrk="1" hangingPunct="1">
              <a:lnSpc>
                <a:spcPct val="110000"/>
              </a:lnSpc>
              <a:spcAft>
                <a:spcPct val="10000"/>
              </a:spcAft>
              <a:buClr>
                <a:schemeClr val="tx2"/>
              </a:buClr>
              <a:buFont typeface="Wingdings" pitchFamily="2" charset="2"/>
              <a:buNone/>
              <a:defRPr/>
            </a:pPr>
            <a:r>
              <a:rPr lang="en-US" sz="2600" b="1" dirty="0" smtClean="0">
                <a:latin typeface="Calibri" pitchFamily="34" charset="0"/>
              </a:rPr>
              <a:t>Physiochemical Indicators</a:t>
            </a:r>
          </a:p>
          <a:p>
            <a:pPr eaLnBrk="1" hangingPunct="1">
              <a:lnSpc>
                <a:spcPct val="110000"/>
              </a:lnSpc>
              <a:spcAft>
                <a:spcPct val="10000"/>
              </a:spcAft>
              <a:buClr>
                <a:schemeClr val="tx2"/>
              </a:buClr>
              <a:buFont typeface="Courier New" pitchFamily="49" charset="0"/>
              <a:buChar char="o"/>
              <a:defRPr/>
            </a:pPr>
            <a:r>
              <a:rPr lang="en-US" sz="2200" dirty="0" smtClean="0">
                <a:latin typeface="Calibri" pitchFamily="34" charset="0"/>
              </a:rPr>
              <a:t>Dissolved oxygen</a:t>
            </a:r>
          </a:p>
          <a:p>
            <a:pPr eaLnBrk="1" hangingPunct="1">
              <a:lnSpc>
                <a:spcPct val="110000"/>
              </a:lnSpc>
              <a:spcAft>
                <a:spcPct val="10000"/>
              </a:spcAft>
              <a:buClr>
                <a:schemeClr val="tx2"/>
              </a:buClr>
              <a:buFont typeface="Courier New" pitchFamily="49" charset="0"/>
              <a:buChar char="o"/>
              <a:defRPr/>
            </a:pPr>
            <a:r>
              <a:rPr lang="en-US" sz="2200" dirty="0" smtClean="0">
                <a:latin typeface="Calibri" pitchFamily="34" charset="0"/>
              </a:rPr>
              <a:t>Ammonia, urea</a:t>
            </a:r>
          </a:p>
          <a:p>
            <a:pPr eaLnBrk="1" hangingPunct="1">
              <a:lnSpc>
                <a:spcPct val="110000"/>
              </a:lnSpc>
              <a:spcAft>
                <a:spcPct val="10000"/>
              </a:spcAft>
              <a:buClr>
                <a:schemeClr val="tx2"/>
              </a:buClr>
              <a:buFont typeface="Courier New" pitchFamily="49" charset="0"/>
              <a:buChar char="o"/>
              <a:defRPr/>
            </a:pPr>
            <a:r>
              <a:rPr lang="en-US" sz="2200" dirty="0" smtClean="0">
                <a:latin typeface="Calibri" pitchFamily="34" charset="0"/>
              </a:rPr>
              <a:t>Water clarity</a:t>
            </a:r>
          </a:p>
          <a:p>
            <a:pPr eaLnBrk="1" hangingPunct="1">
              <a:lnSpc>
                <a:spcPct val="110000"/>
              </a:lnSpc>
              <a:spcAft>
                <a:spcPct val="10000"/>
              </a:spcAft>
              <a:buClr>
                <a:schemeClr val="tx2"/>
              </a:buClr>
              <a:buFont typeface="Courier New" pitchFamily="49" charset="0"/>
              <a:buChar char="o"/>
              <a:defRPr/>
            </a:pPr>
            <a:r>
              <a:rPr lang="en-US" sz="2200" dirty="0" smtClean="0">
                <a:latin typeface="Calibri" pitchFamily="34" charset="0"/>
              </a:rPr>
              <a:t>Toxic metabolites (HAB toxins)</a:t>
            </a:r>
          </a:p>
          <a:p>
            <a:pPr eaLnBrk="1" hangingPunct="1">
              <a:lnSpc>
                <a:spcPct val="110000"/>
              </a:lnSpc>
              <a:spcAft>
                <a:spcPct val="10000"/>
              </a:spcAft>
              <a:buClr>
                <a:schemeClr val="tx2"/>
              </a:buClr>
              <a:buFont typeface="Courier New" pitchFamily="49" charset="0"/>
              <a:buChar char="o"/>
              <a:defRPr/>
            </a:pPr>
            <a:r>
              <a:rPr lang="en-US" sz="2200" dirty="0" smtClean="0">
                <a:latin typeface="Calibri" pitchFamily="34" charset="0"/>
              </a:rPr>
              <a:t>Sediment organic matter accumulation</a:t>
            </a:r>
          </a:p>
          <a:p>
            <a:pPr eaLnBrk="1" hangingPunct="1">
              <a:lnSpc>
                <a:spcPct val="110000"/>
              </a:lnSpc>
              <a:spcAft>
                <a:spcPct val="10000"/>
              </a:spcAft>
              <a:buClr>
                <a:schemeClr val="tx2"/>
              </a:buClr>
              <a:buFont typeface="Courier New" pitchFamily="49" charset="0"/>
              <a:buChar char="o"/>
              <a:defRPr/>
            </a:pPr>
            <a:r>
              <a:rPr lang="en-US" sz="2200" dirty="0" smtClean="0">
                <a:latin typeface="Calibri" pitchFamily="34" charset="0"/>
              </a:rPr>
              <a:t>Benthic/pelagic metabolism</a:t>
            </a:r>
          </a:p>
          <a:p>
            <a:pPr eaLnBrk="1" hangingPunct="1">
              <a:lnSpc>
                <a:spcPct val="110000"/>
              </a:lnSpc>
              <a:spcAft>
                <a:spcPct val="10000"/>
              </a:spcAft>
              <a:buClr>
                <a:schemeClr val="tx2"/>
              </a:buClr>
              <a:buFont typeface="Courier New" pitchFamily="49" charset="0"/>
              <a:buChar char="o"/>
              <a:defRPr/>
            </a:pPr>
            <a:endParaRPr lang="en-US" sz="2400" dirty="0" smtClean="0">
              <a:latin typeface="Calibri" pitchFamily="34" charset="0"/>
            </a:endParaRPr>
          </a:p>
          <a:p>
            <a:pPr eaLnBrk="1" hangingPunct="1">
              <a:lnSpc>
                <a:spcPct val="110000"/>
              </a:lnSpc>
              <a:spcAft>
                <a:spcPct val="10000"/>
              </a:spcAft>
              <a:buClr>
                <a:schemeClr val="tx2"/>
              </a:buClr>
              <a:buFontTx/>
              <a:buNone/>
              <a:defRPr/>
            </a:pPr>
            <a:endParaRPr lang="en-US" sz="2800" dirty="0" smtClean="0">
              <a:latin typeface="Calibri" pitchFamily="34" charset="0"/>
            </a:endParaRPr>
          </a:p>
          <a:p>
            <a:pPr eaLnBrk="1" hangingPunct="1">
              <a:lnSpc>
                <a:spcPct val="110000"/>
              </a:lnSpc>
              <a:spcAft>
                <a:spcPct val="10000"/>
              </a:spcAft>
              <a:buClr>
                <a:schemeClr val="tx2"/>
              </a:buClr>
              <a:buFont typeface="Wingdings" pitchFamily="2" charset="2"/>
              <a:buNone/>
              <a:defRPr/>
            </a:pPr>
            <a:endParaRPr lang="en-US" sz="2800" dirty="0" smtClean="0">
              <a:latin typeface="Calibri" pitchFamily="34" charset="0"/>
            </a:endParaRPr>
          </a:p>
        </p:txBody>
      </p:sp>
      <p:sp>
        <p:nvSpPr>
          <p:cNvPr id="28676" name="Rectangle 3"/>
          <p:cNvSpPr txBox="1">
            <a:spLocks noChangeArrowheads="1"/>
          </p:cNvSpPr>
          <p:nvPr/>
        </p:nvSpPr>
        <p:spPr bwMode="auto">
          <a:xfrm>
            <a:off x="304800" y="1752600"/>
            <a:ext cx="3048000" cy="4648200"/>
          </a:xfrm>
          <a:prstGeom prst="rect">
            <a:avLst/>
          </a:prstGeom>
          <a:solidFill>
            <a:srgbClr val="92D050">
              <a:alpha val="4313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3400" b="1">
                <a:solidFill>
                  <a:srgbClr val="FFFF66"/>
                </a:solidFill>
                <a:latin typeface="Trebuchet MS" pitchFamily="34" charset="0"/>
              </a:defRPr>
            </a:lvl1pPr>
            <a:lvl2pPr marL="742950" indent="-285750" eaLnBrk="0" hangingPunct="0">
              <a:defRPr sz="3400" b="1">
                <a:solidFill>
                  <a:srgbClr val="FFFF66"/>
                </a:solidFill>
                <a:latin typeface="Trebuchet MS" pitchFamily="34" charset="0"/>
              </a:defRPr>
            </a:lvl2pPr>
            <a:lvl3pPr marL="1143000" indent="-228600" eaLnBrk="0" hangingPunct="0">
              <a:defRPr sz="3400" b="1">
                <a:solidFill>
                  <a:srgbClr val="FFFF66"/>
                </a:solidFill>
                <a:latin typeface="Trebuchet MS" pitchFamily="34" charset="0"/>
              </a:defRPr>
            </a:lvl3pPr>
            <a:lvl4pPr marL="1600200" indent="-228600" eaLnBrk="0" hangingPunct="0">
              <a:defRPr sz="3400" b="1">
                <a:solidFill>
                  <a:srgbClr val="FFFF66"/>
                </a:solidFill>
                <a:latin typeface="Trebuchet MS" pitchFamily="34" charset="0"/>
              </a:defRPr>
            </a:lvl4pPr>
            <a:lvl5pPr marL="2057400" indent="-228600" eaLnBrk="0" hangingPunct="0">
              <a:defRPr sz="3400" b="1">
                <a:solidFill>
                  <a:srgbClr val="FFFF66"/>
                </a:solidFill>
                <a:latin typeface="Trebuchet MS" pitchFamily="34" charset="0"/>
              </a:defRPr>
            </a:lvl5pPr>
            <a:lvl6pPr marL="2514600" indent="-228600" eaLnBrk="0" fontAlgn="base" hangingPunct="0">
              <a:spcBef>
                <a:spcPct val="0"/>
              </a:spcBef>
              <a:spcAft>
                <a:spcPct val="0"/>
              </a:spcAft>
              <a:defRPr sz="3400" b="1">
                <a:solidFill>
                  <a:srgbClr val="FFFF66"/>
                </a:solidFill>
                <a:latin typeface="Trebuchet MS" pitchFamily="34" charset="0"/>
              </a:defRPr>
            </a:lvl6pPr>
            <a:lvl7pPr marL="2971800" indent="-228600" eaLnBrk="0" fontAlgn="base" hangingPunct="0">
              <a:spcBef>
                <a:spcPct val="0"/>
              </a:spcBef>
              <a:spcAft>
                <a:spcPct val="0"/>
              </a:spcAft>
              <a:defRPr sz="3400" b="1">
                <a:solidFill>
                  <a:srgbClr val="FFFF66"/>
                </a:solidFill>
                <a:latin typeface="Trebuchet MS" pitchFamily="34" charset="0"/>
              </a:defRPr>
            </a:lvl7pPr>
            <a:lvl8pPr marL="3429000" indent="-228600" eaLnBrk="0" fontAlgn="base" hangingPunct="0">
              <a:spcBef>
                <a:spcPct val="0"/>
              </a:spcBef>
              <a:spcAft>
                <a:spcPct val="0"/>
              </a:spcAft>
              <a:defRPr sz="3400" b="1">
                <a:solidFill>
                  <a:srgbClr val="FFFF66"/>
                </a:solidFill>
                <a:latin typeface="Trebuchet MS" pitchFamily="34" charset="0"/>
              </a:defRPr>
            </a:lvl8pPr>
            <a:lvl9pPr marL="3886200" indent="-228600" eaLnBrk="0" fontAlgn="base" hangingPunct="0">
              <a:spcBef>
                <a:spcPct val="0"/>
              </a:spcBef>
              <a:spcAft>
                <a:spcPct val="0"/>
              </a:spcAft>
              <a:defRPr sz="3400" b="1">
                <a:solidFill>
                  <a:srgbClr val="FFFF66"/>
                </a:solidFill>
                <a:latin typeface="Trebuchet MS" pitchFamily="34" charset="0"/>
              </a:defRPr>
            </a:lvl9pPr>
          </a:lstStyle>
          <a:p>
            <a:pPr eaLnBrk="1" hangingPunct="1">
              <a:lnSpc>
                <a:spcPct val="110000"/>
              </a:lnSpc>
              <a:spcBef>
                <a:spcPct val="20000"/>
              </a:spcBef>
              <a:spcAft>
                <a:spcPct val="10000"/>
              </a:spcAft>
              <a:buClr>
                <a:schemeClr val="tx2"/>
              </a:buClr>
            </a:pPr>
            <a:r>
              <a:rPr lang="en-US" sz="2600">
                <a:solidFill>
                  <a:schemeClr val="tx1"/>
                </a:solidFill>
                <a:latin typeface="Calibri" pitchFamily="34" charset="0"/>
              </a:rPr>
              <a:t>Primary Producers Indicators</a:t>
            </a:r>
          </a:p>
          <a:p>
            <a:pPr eaLnBrk="1" hangingPunct="1">
              <a:lnSpc>
                <a:spcPct val="110000"/>
              </a:lnSpc>
              <a:spcBef>
                <a:spcPct val="20000"/>
              </a:spcBef>
              <a:spcAft>
                <a:spcPct val="10000"/>
              </a:spcAft>
              <a:buClr>
                <a:schemeClr val="tx2"/>
              </a:buClr>
              <a:buFont typeface="Courier New" pitchFamily="49" charset="0"/>
              <a:buChar char="o"/>
            </a:pPr>
            <a:r>
              <a:rPr lang="en-US" sz="2400" b="0">
                <a:solidFill>
                  <a:schemeClr val="tx1"/>
                </a:solidFill>
                <a:latin typeface="Calibri" pitchFamily="34" charset="0"/>
              </a:rPr>
              <a:t>Phytoplankton</a:t>
            </a:r>
          </a:p>
          <a:p>
            <a:pPr eaLnBrk="1" hangingPunct="1">
              <a:lnSpc>
                <a:spcPct val="110000"/>
              </a:lnSpc>
              <a:spcBef>
                <a:spcPct val="20000"/>
              </a:spcBef>
              <a:spcAft>
                <a:spcPct val="10000"/>
              </a:spcAft>
              <a:buClr>
                <a:schemeClr val="tx2"/>
              </a:buClr>
              <a:buFont typeface="Courier New" pitchFamily="49" charset="0"/>
              <a:buChar char="o"/>
            </a:pPr>
            <a:r>
              <a:rPr lang="en-US" sz="2400" b="0">
                <a:solidFill>
                  <a:schemeClr val="tx1"/>
                </a:solidFill>
                <a:latin typeface="Calibri" pitchFamily="34" charset="0"/>
              </a:rPr>
              <a:t>Macroalgal biomass</a:t>
            </a:r>
          </a:p>
          <a:p>
            <a:pPr eaLnBrk="1" hangingPunct="1">
              <a:lnSpc>
                <a:spcPct val="110000"/>
              </a:lnSpc>
              <a:spcBef>
                <a:spcPct val="20000"/>
              </a:spcBef>
              <a:spcAft>
                <a:spcPct val="10000"/>
              </a:spcAft>
              <a:buClr>
                <a:schemeClr val="tx2"/>
              </a:buClr>
              <a:buFont typeface="Courier New" pitchFamily="49" charset="0"/>
              <a:buChar char="o"/>
            </a:pPr>
            <a:r>
              <a:rPr lang="en-US" sz="2400" b="0">
                <a:solidFill>
                  <a:schemeClr val="tx1"/>
                </a:solidFill>
                <a:latin typeface="Calibri" pitchFamily="34" charset="0"/>
              </a:rPr>
              <a:t>Submerged aquatic vegetation</a:t>
            </a:r>
          </a:p>
          <a:p>
            <a:pPr eaLnBrk="1" hangingPunct="1">
              <a:lnSpc>
                <a:spcPct val="110000"/>
              </a:lnSpc>
              <a:spcBef>
                <a:spcPct val="20000"/>
              </a:spcBef>
              <a:spcAft>
                <a:spcPct val="10000"/>
              </a:spcAft>
              <a:buClr>
                <a:schemeClr val="tx2"/>
              </a:buClr>
              <a:buFont typeface="Courier New" pitchFamily="49" charset="0"/>
              <a:buChar char="o"/>
            </a:pPr>
            <a:r>
              <a:rPr lang="en-US" sz="2400" b="0">
                <a:solidFill>
                  <a:schemeClr val="tx1"/>
                </a:solidFill>
                <a:latin typeface="Calibri" pitchFamily="34" charset="0"/>
              </a:rPr>
              <a:t>Microphytobenthos (MPB)</a:t>
            </a:r>
          </a:p>
          <a:p>
            <a:pPr eaLnBrk="1" hangingPunct="1">
              <a:lnSpc>
                <a:spcPct val="110000"/>
              </a:lnSpc>
              <a:spcBef>
                <a:spcPct val="20000"/>
              </a:spcBef>
              <a:spcAft>
                <a:spcPct val="10000"/>
              </a:spcAft>
              <a:buClr>
                <a:schemeClr val="tx2"/>
              </a:buClr>
              <a:buFont typeface="Arial" charset="0"/>
              <a:buChar char="•"/>
            </a:pPr>
            <a:endParaRPr lang="en-US" sz="2800">
              <a:latin typeface="Calibri" pitchFamily="34" charset="0"/>
            </a:endParaRPr>
          </a:p>
          <a:p>
            <a:pPr eaLnBrk="1" hangingPunct="1">
              <a:lnSpc>
                <a:spcPct val="110000"/>
              </a:lnSpc>
              <a:spcBef>
                <a:spcPct val="20000"/>
              </a:spcBef>
              <a:spcAft>
                <a:spcPct val="10000"/>
              </a:spcAft>
              <a:buClr>
                <a:schemeClr val="tx2"/>
              </a:buClr>
              <a:buFont typeface="Arial" charset="0"/>
              <a:buChar char="•"/>
            </a:pPr>
            <a:endParaRPr lang="en-US" sz="2800" b="0">
              <a:solidFill>
                <a:schemeClr val="tx1"/>
              </a:solidFill>
              <a:latin typeface="Calibri" pitchFamily="34" charset="0"/>
            </a:endParaRPr>
          </a:p>
          <a:p>
            <a:pPr eaLnBrk="1" hangingPunct="1">
              <a:lnSpc>
                <a:spcPct val="110000"/>
              </a:lnSpc>
              <a:spcBef>
                <a:spcPct val="20000"/>
              </a:spcBef>
              <a:spcAft>
                <a:spcPct val="10000"/>
              </a:spcAft>
              <a:buClr>
                <a:schemeClr val="tx2"/>
              </a:buClr>
            </a:pPr>
            <a:endParaRPr lang="en-US" sz="2800" b="0">
              <a:solidFill>
                <a:schemeClr val="tx1"/>
              </a:solidFill>
              <a:latin typeface="Calibri" pitchFamily="34" charset="0"/>
            </a:endParaRPr>
          </a:p>
          <a:p>
            <a:pPr eaLnBrk="1" hangingPunct="1">
              <a:lnSpc>
                <a:spcPct val="110000"/>
              </a:lnSpc>
              <a:spcBef>
                <a:spcPct val="20000"/>
              </a:spcBef>
              <a:spcAft>
                <a:spcPct val="10000"/>
              </a:spcAft>
              <a:buClr>
                <a:schemeClr val="tx2"/>
              </a:buClr>
              <a:buFont typeface="Wingdings" pitchFamily="2" charset="2"/>
              <a:buNone/>
            </a:pPr>
            <a:endParaRPr lang="en-US" sz="2800" b="0">
              <a:solidFill>
                <a:schemeClr val="tx1"/>
              </a:solidFill>
              <a:latin typeface="Calibri" pitchFamily="34" charset="0"/>
            </a:endParaRPr>
          </a:p>
        </p:txBody>
      </p:sp>
      <p:sp>
        <p:nvSpPr>
          <p:cNvPr id="5" name="Rectangle 3"/>
          <p:cNvSpPr txBox="1">
            <a:spLocks noChangeArrowheads="1"/>
          </p:cNvSpPr>
          <p:nvPr/>
        </p:nvSpPr>
        <p:spPr>
          <a:xfrm>
            <a:off x="6477000" y="1752600"/>
            <a:ext cx="2438400" cy="4648200"/>
          </a:xfrm>
          <a:prstGeom prst="rect">
            <a:avLst/>
          </a:prstGeom>
          <a:solidFill>
            <a:schemeClr val="tx2">
              <a:lumMod val="75000"/>
              <a:alpha val="24000"/>
            </a:schemeClr>
          </a:solidFill>
        </p:spPr>
        <p:txBody>
          <a:bodyPr/>
          <a:lstStyle/>
          <a:p>
            <a:pPr marL="342900" indent="-342900" fontAlgn="auto">
              <a:lnSpc>
                <a:spcPct val="110000"/>
              </a:lnSpc>
              <a:spcBef>
                <a:spcPct val="20000"/>
              </a:spcBef>
              <a:spcAft>
                <a:spcPct val="10000"/>
              </a:spcAft>
              <a:buClr>
                <a:schemeClr val="tx2"/>
              </a:buClr>
              <a:buFont typeface="Arial" pitchFamily="34" charset="0"/>
              <a:buNone/>
              <a:defRPr/>
            </a:pPr>
            <a:r>
              <a:rPr lang="en-US" sz="2400" dirty="0">
                <a:solidFill>
                  <a:schemeClr val="tx1"/>
                </a:solidFill>
                <a:latin typeface="Calibri" pitchFamily="34" charset="0"/>
              </a:rPr>
              <a:t>Consumer Indicators</a:t>
            </a:r>
            <a:endParaRPr lang="en-US" sz="2400" b="0" dirty="0">
              <a:solidFill>
                <a:schemeClr val="tx1"/>
              </a:solidFill>
              <a:latin typeface="Calibri" pitchFamily="34" charset="0"/>
            </a:endParaRPr>
          </a:p>
          <a:p>
            <a:pPr marL="342900" indent="-342900" fontAlgn="auto">
              <a:lnSpc>
                <a:spcPct val="110000"/>
              </a:lnSpc>
              <a:spcBef>
                <a:spcPct val="20000"/>
              </a:spcBef>
              <a:spcAft>
                <a:spcPct val="10000"/>
              </a:spcAft>
              <a:buClr>
                <a:schemeClr val="tx2"/>
              </a:buClr>
              <a:buFont typeface="Courier New" pitchFamily="49" charset="0"/>
              <a:buChar char="o"/>
              <a:defRPr/>
            </a:pPr>
            <a:r>
              <a:rPr lang="en-US" sz="2000" b="0" dirty="0">
                <a:solidFill>
                  <a:schemeClr val="tx1"/>
                </a:solidFill>
                <a:latin typeface="Calibri" pitchFamily="34" charset="0"/>
              </a:rPr>
              <a:t>Benthic macro-invertebrates</a:t>
            </a:r>
          </a:p>
        </p:txBody>
      </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3600" b="1" smtClean="0">
                <a:solidFill>
                  <a:srgbClr val="FFC000"/>
                </a:solidFill>
                <a:latin typeface="Calibri" pitchFamily="34" charset="0"/>
              </a:rPr>
              <a:t>Short List of Candidate Indicators, Based on TAT Review</a:t>
            </a:r>
          </a:p>
        </p:txBody>
      </p:sp>
      <p:pic>
        <p:nvPicPr>
          <p:cNvPr id="296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60538"/>
            <a:ext cx="8277225" cy="450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811213" y="485775"/>
            <a:ext cx="7385050" cy="1143000"/>
          </a:xfrm>
        </p:spPr>
        <p:txBody>
          <a:bodyPr/>
          <a:lstStyle/>
          <a:p>
            <a:r>
              <a:rPr lang="en-US" sz="3600" b="1" smtClean="0">
                <a:solidFill>
                  <a:srgbClr val="FFC000"/>
                </a:solidFill>
                <a:latin typeface="Calibri" pitchFamily="34" charset="0"/>
              </a:rPr>
              <a:t>Summary of Review:        </a:t>
            </a:r>
            <a:br>
              <a:rPr lang="en-US" sz="3600" b="1" smtClean="0">
                <a:solidFill>
                  <a:srgbClr val="FFC000"/>
                </a:solidFill>
                <a:latin typeface="Calibri" pitchFamily="34" charset="0"/>
              </a:rPr>
            </a:br>
            <a:r>
              <a:rPr lang="en-US" sz="3600" b="1" smtClean="0">
                <a:solidFill>
                  <a:srgbClr val="FFC000"/>
                </a:solidFill>
                <a:latin typeface="Calibri" pitchFamily="34" charset="0"/>
              </a:rPr>
              <a:t>Dissolved Oxygen and Phytoplankton</a:t>
            </a:r>
          </a:p>
        </p:txBody>
      </p:sp>
      <p:pic>
        <p:nvPicPr>
          <p:cNvPr id="30723" name="Picture 2"/>
          <p:cNvPicPr>
            <a:picLocks noChangeAspect="1" noChangeArrowheads="1"/>
          </p:cNvPicPr>
          <p:nvPr/>
        </p:nvPicPr>
        <p:blipFill>
          <a:blip r:embed="rId3">
            <a:extLst>
              <a:ext uri="{28A0092B-C50C-407E-A947-70E740481C1C}">
                <a14:useLocalDpi xmlns:a14="http://schemas.microsoft.com/office/drawing/2010/main" val="0"/>
              </a:ext>
            </a:extLst>
          </a:blip>
          <a:srcRect l="2213" r="2635" b="62527"/>
          <a:stretch>
            <a:fillRect/>
          </a:stretch>
        </p:blipFill>
        <p:spPr bwMode="auto">
          <a:xfrm>
            <a:off x="203200" y="1778000"/>
            <a:ext cx="8737600" cy="33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Box 4"/>
          <p:cNvSpPr txBox="1">
            <a:spLocks noChangeArrowheads="1"/>
          </p:cNvSpPr>
          <p:nvPr/>
        </p:nvSpPr>
        <p:spPr bwMode="auto">
          <a:xfrm>
            <a:off x="203200" y="5319713"/>
            <a:ext cx="8737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400" b="1">
                <a:solidFill>
                  <a:srgbClr val="FFFF66"/>
                </a:solidFill>
                <a:latin typeface="Trebuchet MS" pitchFamily="34" charset="0"/>
              </a:defRPr>
            </a:lvl1pPr>
            <a:lvl2pPr marL="742950" indent="-285750" eaLnBrk="0" hangingPunct="0">
              <a:defRPr sz="3400" b="1">
                <a:solidFill>
                  <a:srgbClr val="FFFF66"/>
                </a:solidFill>
                <a:latin typeface="Trebuchet MS" pitchFamily="34" charset="0"/>
              </a:defRPr>
            </a:lvl2pPr>
            <a:lvl3pPr marL="1143000" indent="-228600" eaLnBrk="0" hangingPunct="0">
              <a:defRPr sz="3400" b="1">
                <a:solidFill>
                  <a:srgbClr val="FFFF66"/>
                </a:solidFill>
                <a:latin typeface="Trebuchet MS" pitchFamily="34" charset="0"/>
              </a:defRPr>
            </a:lvl3pPr>
            <a:lvl4pPr marL="1600200" indent="-228600" eaLnBrk="0" hangingPunct="0">
              <a:defRPr sz="3400" b="1">
                <a:solidFill>
                  <a:srgbClr val="FFFF66"/>
                </a:solidFill>
                <a:latin typeface="Trebuchet MS" pitchFamily="34" charset="0"/>
              </a:defRPr>
            </a:lvl4pPr>
            <a:lvl5pPr marL="2057400" indent="-228600" eaLnBrk="0" hangingPunct="0">
              <a:defRPr sz="3400" b="1">
                <a:solidFill>
                  <a:srgbClr val="FFFF66"/>
                </a:solidFill>
                <a:latin typeface="Trebuchet MS" pitchFamily="34" charset="0"/>
              </a:defRPr>
            </a:lvl5pPr>
            <a:lvl6pPr marL="2514600" indent="-228600" eaLnBrk="0" fontAlgn="base" hangingPunct="0">
              <a:spcBef>
                <a:spcPct val="0"/>
              </a:spcBef>
              <a:spcAft>
                <a:spcPct val="0"/>
              </a:spcAft>
              <a:defRPr sz="3400" b="1">
                <a:solidFill>
                  <a:srgbClr val="FFFF66"/>
                </a:solidFill>
                <a:latin typeface="Trebuchet MS" pitchFamily="34" charset="0"/>
              </a:defRPr>
            </a:lvl6pPr>
            <a:lvl7pPr marL="2971800" indent="-228600" eaLnBrk="0" fontAlgn="base" hangingPunct="0">
              <a:spcBef>
                <a:spcPct val="0"/>
              </a:spcBef>
              <a:spcAft>
                <a:spcPct val="0"/>
              </a:spcAft>
              <a:defRPr sz="3400" b="1">
                <a:solidFill>
                  <a:srgbClr val="FFFF66"/>
                </a:solidFill>
                <a:latin typeface="Trebuchet MS" pitchFamily="34" charset="0"/>
              </a:defRPr>
            </a:lvl7pPr>
            <a:lvl8pPr marL="3429000" indent="-228600" eaLnBrk="0" fontAlgn="base" hangingPunct="0">
              <a:spcBef>
                <a:spcPct val="0"/>
              </a:spcBef>
              <a:spcAft>
                <a:spcPct val="0"/>
              </a:spcAft>
              <a:defRPr sz="3400" b="1">
                <a:solidFill>
                  <a:srgbClr val="FFFF66"/>
                </a:solidFill>
                <a:latin typeface="Trebuchet MS" pitchFamily="34" charset="0"/>
              </a:defRPr>
            </a:lvl8pPr>
            <a:lvl9pPr marL="3886200" indent="-228600" eaLnBrk="0" fontAlgn="base" hangingPunct="0">
              <a:spcBef>
                <a:spcPct val="0"/>
              </a:spcBef>
              <a:spcAft>
                <a:spcPct val="0"/>
              </a:spcAft>
              <a:defRPr sz="3400" b="1">
                <a:solidFill>
                  <a:srgbClr val="FFFF66"/>
                </a:solidFill>
                <a:latin typeface="Trebuchet MS" pitchFamily="34" charset="0"/>
              </a:defRPr>
            </a:lvl9pPr>
          </a:lstStyle>
          <a:p>
            <a:pPr algn="ctr" eaLnBrk="1" hangingPunct="1"/>
            <a:r>
              <a:rPr lang="en-US" sz="2800" b="0">
                <a:solidFill>
                  <a:schemeClr val="tx1"/>
                </a:solidFill>
                <a:latin typeface="Calibri" pitchFamily="34" charset="0"/>
              </a:rPr>
              <a:t>Do you agree with our assessment of whether these indicators met review criteria?</a:t>
            </a:r>
          </a:p>
        </p:txBody>
      </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50799"/>
            <a:ext cx="8686800" cy="1143000"/>
          </a:xfrm>
        </p:spPr>
        <p:txBody>
          <a:bodyPr/>
          <a:lstStyle/>
          <a:p>
            <a:r>
              <a:rPr lang="en-US" sz="3600" b="1" dirty="0" smtClean="0">
                <a:solidFill>
                  <a:srgbClr val="FFC000"/>
                </a:solidFill>
                <a:latin typeface="Calibri" pitchFamily="34" charset="0"/>
              </a:rPr>
              <a:t/>
            </a:r>
            <a:br>
              <a:rPr lang="en-US" sz="3600" b="1" dirty="0" smtClean="0">
                <a:solidFill>
                  <a:srgbClr val="FFC000"/>
                </a:solidFill>
                <a:latin typeface="Calibri" pitchFamily="34" charset="0"/>
              </a:rPr>
            </a:br>
            <a:r>
              <a:rPr lang="en-US" sz="3600" b="1" dirty="0" smtClean="0">
                <a:solidFill>
                  <a:srgbClr val="FFC000"/>
                </a:solidFill>
                <a:latin typeface="Calibri" pitchFamily="34" charset="0"/>
              </a:rPr>
              <a:t>NNE In San Francisco Bay: </a:t>
            </a:r>
            <a:br>
              <a:rPr lang="en-US" sz="3600" b="1" dirty="0" smtClean="0">
                <a:solidFill>
                  <a:srgbClr val="FFC000"/>
                </a:solidFill>
                <a:latin typeface="Calibri" pitchFamily="34" charset="0"/>
              </a:rPr>
            </a:br>
            <a:r>
              <a:rPr lang="en-US" sz="3600" b="1" dirty="0" smtClean="0">
                <a:solidFill>
                  <a:srgbClr val="FFC000"/>
                </a:solidFill>
                <a:latin typeface="Calibri" pitchFamily="34" charset="0"/>
              </a:rPr>
              <a:t>Where is This Going??</a:t>
            </a:r>
          </a:p>
        </p:txBody>
      </p:sp>
      <p:sp>
        <p:nvSpPr>
          <p:cNvPr id="7" name="Rectangle 6"/>
          <p:cNvSpPr/>
          <p:nvPr/>
        </p:nvSpPr>
        <p:spPr bwMode="auto">
          <a:xfrm>
            <a:off x="440278" y="4030134"/>
            <a:ext cx="3793067" cy="914393"/>
          </a:xfrm>
          <a:prstGeom prst="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pitchFamily="34" charset="0"/>
                <a:cs typeface="Arial" pitchFamily="34" charset="0"/>
              </a:rPr>
              <a:t>NNE Assessment Framework</a:t>
            </a:r>
            <a:endParaRPr kumimoji="0" lang="en-US" sz="2400" b="1" i="0" u="none" strike="noStrike" cap="none" normalizeH="0" baseline="0" dirty="0" smtClean="0">
              <a:ln>
                <a:noFill/>
              </a:ln>
              <a:solidFill>
                <a:srgbClr val="FFFF66"/>
              </a:solidFill>
              <a:effectLst/>
              <a:latin typeface="Arial" pitchFamily="34" charset="0"/>
              <a:cs typeface="Arial" pitchFamily="34" charset="0"/>
            </a:endParaRPr>
          </a:p>
        </p:txBody>
      </p:sp>
      <p:sp>
        <p:nvSpPr>
          <p:cNvPr id="9" name="Rectangle 8"/>
          <p:cNvSpPr/>
          <p:nvPr/>
        </p:nvSpPr>
        <p:spPr bwMode="auto">
          <a:xfrm>
            <a:off x="4944544" y="4030134"/>
            <a:ext cx="3445933" cy="914393"/>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solidFill>
                  <a:schemeClr val="bg1"/>
                </a:solidFill>
                <a:latin typeface="Arial" pitchFamily="34" charset="0"/>
                <a:cs typeface="Arial" pitchFamily="34" charset="0"/>
              </a:rPr>
              <a:t>Load-Response Models</a:t>
            </a:r>
            <a:endParaRPr kumimoji="0" lang="en-US" sz="2400" b="1" i="0" u="none" strike="noStrike" cap="none" normalizeH="0" baseline="0" dirty="0" smtClean="0">
              <a:ln>
                <a:noFill/>
              </a:ln>
              <a:solidFill>
                <a:schemeClr val="bg1"/>
              </a:solidFill>
              <a:effectLst/>
              <a:latin typeface="Arial" pitchFamily="34" charset="0"/>
              <a:cs typeface="Arial" pitchFamily="34" charset="0"/>
            </a:endParaRPr>
          </a:p>
        </p:txBody>
      </p:sp>
      <p:sp>
        <p:nvSpPr>
          <p:cNvPr id="11" name="Down Arrow 10"/>
          <p:cNvSpPr/>
          <p:nvPr/>
        </p:nvSpPr>
        <p:spPr bwMode="auto">
          <a:xfrm>
            <a:off x="3915828" y="1930397"/>
            <a:ext cx="1185333" cy="2777068"/>
          </a:xfrm>
          <a:prstGeom prst="downArrow">
            <a:avLst/>
          </a:prstGeom>
          <a:gradFill flip="none" rotWithShape="1">
            <a:gsLst>
              <a:gs pos="0">
                <a:srgbClr val="DDEBCF"/>
              </a:gs>
              <a:gs pos="50000">
                <a:srgbClr val="9CB86E"/>
              </a:gs>
              <a:gs pos="100000">
                <a:srgbClr val="156B13"/>
              </a:gs>
            </a:gsLst>
            <a:lin ang="16200000" scaled="0"/>
            <a:tileRect/>
          </a:gra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400" b="1" i="0" u="none" strike="noStrike" cap="none" normalizeH="0" baseline="0" smtClean="0">
              <a:ln>
                <a:noFill/>
              </a:ln>
              <a:solidFill>
                <a:srgbClr val="FFFF66"/>
              </a:solidFill>
              <a:effectLst/>
              <a:latin typeface="Trebuchet MS" pitchFamily="34" charset="0"/>
            </a:endParaRPr>
          </a:p>
        </p:txBody>
      </p:sp>
      <p:sp>
        <p:nvSpPr>
          <p:cNvPr id="6" name="Rectangle 5"/>
          <p:cNvSpPr/>
          <p:nvPr/>
        </p:nvSpPr>
        <p:spPr bwMode="auto">
          <a:xfrm>
            <a:off x="1625601" y="3048000"/>
            <a:ext cx="6214532" cy="62653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66"/>
                </a:solidFill>
                <a:effectLst/>
                <a:latin typeface="Arial" pitchFamily="34" charset="0"/>
                <a:cs typeface="Arial" pitchFamily="34" charset="0"/>
              </a:rPr>
              <a:t>NNE Workplan</a:t>
            </a:r>
          </a:p>
        </p:txBody>
      </p:sp>
      <p:sp>
        <p:nvSpPr>
          <p:cNvPr id="5" name="Rectangle 4"/>
          <p:cNvSpPr/>
          <p:nvPr/>
        </p:nvSpPr>
        <p:spPr bwMode="auto">
          <a:xfrm>
            <a:off x="1625601" y="1930397"/>
            <a:ext cx="6214532" cy="84666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66"/>
                </a:solidFill>
                <a:effectLst/>
                <a:latin typeface="Arial" pitchFamily="34" charset="0"/>
                <a:cs typeface="Arial" pitchFamily="34" charset="0"/>
              </a:rPr>
              <a:t>NNE Literature</a:t>
            </a:r>
            <a:r>
              <a:rPr kumimoji="0" lang="en-US" sz="2400" b="1" i="0" u="none" strike="noStrike" cap="none" normalizeH="0" dirty="0" smtClean="0">
                <a:ln>
                  <a:noFill/>
                </a:ln>
                <a:solidFill>
                  <a:srgbClr val="FFFF66"/>
                </a:solidFill>
                <a:effectLst/>
                <a:latin typeface="Arial" pitchFamily="34" charset="0"/>
                <a:cs typeface="Arial" pitchFamily="34" charset="0"/>
              </a:rPr>
              <a:t> Review and Data Gaps Analysis</a:t>
            </a:r>
            <a:endParaRPr kumimoji="0" lang="en-US" sz="2400" b="1" i="0" u="none" strike="noStrike" cap="none" normalizeH="0" baseline="0" dirty="0" smtClean="0">
              <a:ln>
                <a:noFill/>
              </a:ln>
              <a:solidFill>
                <a:srgbClr val="FFFF66"/>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03200" y="485775"/>
            <a:ext cx="8737600" cy="1143000"/>
          </a:xfrm>
        </p:spPr>
        <p:txBody>
          <a:bodyPr/>
          <a:lstStyle/>
          <a:p>
            <a:r>
              <a:rPr lang="en-US" sz="3600" b="1" smtClean="0">
                <a:solidFill>
                  <a:srgbClr val="FFC000"/>
                </a:solidFill>
                <a:latin typeface="Calibri" pitchFamily="34" charset="0"/>
              </a:rPr>
              <a:t>Summary of Review:        </a:t>
            </a:r>
            <a:br>
              <a:rPr lang="en-US" sz="3600" b="1" smtClean="0">
                <a:solidFill>
                  <a:srgbClr val="FFC000"/>
                </a:solidFill>
                <a:latin typeface="Calibri" pitchFamily="34" charset="0"/>
              </a:rPr>
            </a:br>
            <a:r>
              <a:rPr lang="en-US" sz="3600" b="1" smtClean="0">
                <a:solidFill>
                  <a:srgbClr val="FFC000"/>
                </a:solidFill>
                <a:latin typeface="Calibri" pitchFamily="34" charset="0"/>
              </a:rPr>
              <a:t>Ammonium, Urea and Light Attenuation</a:t>
            </a:r>
          </a:p>
        </p:txBody>
      </p:sp>
      <p:pic>
        <p:nvPicPr>
          <p:cNvPr id="31747" name="Picture 2"/>
          <p:cNvPicPr>
            <a:picLocks noChangeAspect="1" noChangeArrowheads="1"/>
          </p:cNvPicPr>
          <p:nvPr/>
        </p:nvPicPr>
        <p:blipFill>
          <a:blip r:embed="rId3">
            <a:extLst>
              <a:ext uri="{28A0092B-C50C-407E-A947-70E740481C1C}">
                <a14:useLocalDpi xmlns:a14="http://schemas.microsoft.com/office/drawing/2010/main" val="0"/>
              </a:ext>
            </a:extLst>
          </a:blip>
          <a:srcRect l="2213" r="2635" b="87007"/>
          <a:stretch>
            <a:fillRect/>
          </a:stretch>
        </p:blipFill>
        <p:spPr bwMode="auto">
          <a:xfrm>
            <a:off x="203200" y="1778000"/>
            <a:ext cx="87376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Box 4"/>
          <p:cNvSpPr txBox="1">
            <a:spLocks noChangeArrowheads="1"/>
          </p:cNvSpPr>
          <p:nvPr/>
        </p:nvSpPr>
        <p:spPr bwMode="auto">
          <a:xfrm>
            <a:off x="203200" y="5319713"/>
            <a:ext cx="8737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400" b="1">
                <a:solidFill>
                  <a:srgbClr val="FFFF66"/>
                </a:solidFill>
                <a:latin typeface="Trebuchet MS" pitchFamily="34" charset="0"/>
              </a:defRPr>
            </a:lvl1pPr>
            <a:lvl2pPr marL="742950" indent="-285750" eaLnBrk="0" hangingPunct="0">
              <a:defRPr sz="3400" b="1">
                <a:solidFill>
                  <a:srgbClr val="FFFF66"/>
                </a:solidFill>
                <a:latin typeface="Trebuchet MS" pitchFamily="34" charset="0"/>
              </a:defRPr>
            </a:lvl2pPr>
            <a:lvl3pPr marL="1143000" indent="-228600" eaLnBrk="0" hangingPunct="0">
              <a:defRPr sz="3400" b="1">
                <a:solidFill>
                  <a:srgbClr val="FFFF66"/>
                </a:solidFill>
                <a:latin typeface="Trebuchet MS" pitchFamily="34" charset="0"/>
              </a:defRPr>
            </a:lvl3pPr>
            <a:lvl4pPr marL="1600200" indent="-228600" eaLnBrk="0" hangingPunct="0">
              <a:defRPr sz="3400" b="1">
                <a:solidFill>
                  <a:srgbClr val="FFFF66"/>
                </a:solidFill>
                <a:latin typeface="Trebuchet MS" pitchFamily="34" charset="0"/>
              </a:defRPr>
            </a:lvl4pPr>
            <a:lvl5pPr marL="2057400" indent="-228600" eaLnBrk="0" hangingPunct="0">
              <a:defRPr sz="3400" b="1">
                <a:solidFill>
                  <a:srgbClr val="FFFF66"/>
                </a:solidFill>
                <a:latin typeface="Trebuchet MS" pitchFamily="34" charset="0"/>
              </a:defRPr>
            </a:lvl5pPr>
            <a:lvl6pPr marL="2514600" indent="-228600" eaLnBrk="0" fontAlgn="base" hangingPunct="0">
              <a:spcBef>
                <a:spcPct val="0"/>
              </a:spcBef>
              <a:spcAft>
                <a:spcPct val="0"/>
              </a:spcAft>
              <a:defRPr sz="3400" b="1">
                <a:solidFill>
                  <a:srgbClr val="FFFF66"/>
                </a:solidFill>
                <a:latin typeface="Trebuchet MS" pitchFamily="34" charset="0"/>
              </a:defRPr>
            </a:lvl6pPr>
            <a:lvl7pPr marL="2971800" indent="-228600" eaLnBrk="0" fontAlgn="base" hangingPunct="0">
              <a:spcBef>
                <a:spcPct val="0"/>
              </a:spcBef>
              <a:spcAft>
                <a:spcPct val="0"/>
              </a:spcAft>
              <a:defRPr sz="3400" b="1">
                <a:solidFill>
                  <a:srgbClr val="FFFF66"/>
                </a:solidFill>
                <a:latin typeface="Trebuchet MS" pitchFamily="34" charset="0"/>
              </a:defRPr>
            </a:lvl7pPr>
            <a:lvl8pPr marL="3429000" indent="-228600" eaLnBrk="0" fontAlgn="base" hangingPunct="0">
              <a:spcBef>
                <a:spcPct val="0"/>
              </a:spcBef>
              <a:spcAft>
                <a:spcPct val="0"/>
              </a:spcAft>
              <a:defRPr sz="3400" b="1">
                <a:solidFill>
                  <a:srgbClr val="FFFF66"/>
                </a:solidFill>
                <a:latin typeface="Trebuchet MS" pitchFamily="34" charset="0"/>
              </a:defRPr>
            </a:lvl8pPr>
            <a:lvl9pPr marL="3886200" indent="-228600" eaLnBrk="0" fontAlgn="base" hangingPunct="0">
              <a:spcBef>
                <a:spcPct val="0"/>
              </a:spcBef>
              <a:spcAft>
                <a:spcPct val="0"/>
              </a:spcAft>
              <a:defRPr sz="3400" b="1">
                <a:solidFill>
                  <a:srgbClr val="FFFF66"/>
                </a:solidFill>
                <a:latin typeface="Trebuchet MS" pitchFamily="34" charset="0"/>
              </a:defRPr>
            </a:lvl9pPr>
          </a:lstStyle>
          <a:p>
            <a:pPr algn="ctr" eaLnBrk="1" hangingPunct="1"/>
            <a:r>
              <a:rPr lang="en-US" sz="2800" b="0">
                <a:solidFill>
                  <a:schemeClr val="tx1"/>
                </a:solidFill>
                <a:latin typeface="Calibri" pitchFamily="34" charset="0"/>
              </a:rPr>
              <a:t>Do you agree with our assessment of whether these indicators met review criteria?</a:t>
            </a:r>
          </a:p>
        </p:txBody>
      </p:sp>
      <p:pic>
        <p:nvPicPr>
          <p:cNvPr id="31749" name="Picture 2"/>
          <p:cNvPicPr>
            <a:picLocks noChangeAspect="1" noChangeArrowheads="1"/>
          </p:cNvPicPr>
          <p:nvPr/>
        </p:nvPicPr>
        <p:blipFill>
          <a:blip r:embed="rId3">
            <a:extLst>
              <a:ext uri="{28A0092B-C50C-407E-A947-70E740481C1C}">
                <a14:useLocalDpi xmlns:a14="http://schemas.microsoft.com/office/drawing/2010/main" val="0"/>
              </a:ext>
            </a:extLst>
          </a:blip>
          <a:srcRect l="2213" t="36719" r="2635" b="35223"/>
          <a:stretch>
            <a:fillRect/>
          </a:stretch>
        </p:blipFill>
        <p:spPr bwMode="auto">
          <a:xfrm>
            <a:off x="203200" y="2795588"/>
            <a:ext cx="87376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147638"/>
            <a:ext cx="9144000" cy="1143000"/>
          </a:xfrm>
        </p:spPr>
        <p:txBody>
          <a:bodyPr/>
          <a:lstStyle/>
          <a:p>
            <a:r>
              <a:rPr lang="en-US" sz="3600" b="1" smtClean="0">
                <a:solidFill>
                  <a:srgbClr val="FFC000"/>
                </a:solidFill>
                <a:latin typeface="Calibri" pitchFamily="34" charset="0"/>
              </a:rPr>
              <a:t>Summary of Review:        </a:t>
            </a:r>
            <a:br>
              <a:rPr lang="en-US" sz="3600" b="1" smtClean="0">
                <a:solidFill>
                  <a:srgbClr val="FFC000"/>
                </a:solidFill>
                <a:latin typeface="Calibri" pitchFamily="34" charset="0"/>
              </a:rPr>
            </a:br>
            <a:r>
              <a:rPr lang="en-US" sz="3600" b="1" smtClean="0">
                <a:solidFill>
                  <a:srgbClr val="FFC000"/>
                </a:solidFill>
                <a:latin typeface="Calibri" pitchFamily="34" charset="0"/>
              </a:rPr>
              <a:t>Macroalgae, Epiphyte Load, &amp; Macrobenthos</a:t>
            </a:r>
          </a:p>
        </p:txBody>
      </p:sp>
      <p:pic>
        <p:nvPicPr>
          <p:cNvPr id="32771" name="Picture 2"/>
          <p:cNvPicPr>
            <a:picLocks noChangeAspect="1" noChangeArrowheads="1"/>
          </p:cNvPicPr>
          <p:nvPr/>
        </p:nvPicPr>
        <p:blipFill>
          <a:blip r:embed="rId3">
            <a:extLst>
              <a:ext uri="{28A0092B-C50C-407E-A947-70E740481C1C}">
                <a14:useLocalDpi xmlns:a14="http://schemas.microsoft.com/office/drawing/2010/main" val="0"/>
              </a:ext>
            </a:extLst>
          </a:blip>
          <a:srcRect l="2213" r="2635" b="87007"/>
          <a:stretch>
            <a:fillRect/>
          </a:stretch>
        </p:blipFill>
        <p:spPr bwMode="auto">
          <a:xfrm>
            <a:off x="203200" y="1778000"/>
            <a:ext cx="87376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Box 4"/>
          <p:cNvSpPr txBox="1">
            <a:spLocks noChangeArrowheads="1"/>
          </p:cNvSpPr>
          <p:nvPr/>
        </p:nvSpPr>
        <p:spPr bwMode="auto">
          <a:xfrm>
            <a:off x="203200" y="5757863"/>
            <a:ext cx="8737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400" b="1">
                <a:solidFill>
                  <a:srgbClr val="FFFF66"/>
                </a:solidFill>
                <a:latin typeface="Trebuchet MS" pitchFamily="34" charset="0"/>
              </a:defRPr>
            </a:lvl1pPr>
            <a:lvl2pPr marL="742950" indent="-285750" eaLnBrk="0" hangingPunct="0">
              <a:defRPr sz="3400" b="1">
                <a:solidFill>
                  <a:srgbClr val="FFFF66"/>
                </a:solidFill>
                <a:latin typeface="Trebuchet MS" pitchFamily="34" charset="0"/>
              </a:defRPr>
            </a:lvl2pPr>
            <a:lvl3pPr marL="1143000" indent="-228600" eaLnBrk="0" hangingPunct="0">
              <a:defRPr sz="3400" b="1">
                <a:solidFill>
                  <a:srgbClr val="FFFF66"/>
                </a:solidFill>
                <a:latin typeface="Trebuchet MS" pitchFamily="34" charset="0"/>
              </a:defRPr>
            </a:lvl3pPr>
            <a:lvl4pPr marL="1600200" indent="-228600" eaLnBrk="0" hangingPunct="0">
              <a:defRPr sz="3400" b="1">
                <a:solidFill>
                  <a:srgbClr val="FFFF66"/>
                </a:solidFill>
                <a:latin typeface="Trebuchet MS" pitchFamily="34" charset="0"/>
              </a:defRPr>
            </a:lvl4pPr>
            <a:lvl5pPr marL="2057400" indent="-228600" eaLnBrk="0" hangingPunct="0">
              <a:defRPr sz="3400" b="1">
                <a:solidFill>
                  <a:srgbClr val="FFFF66"/>
                </a:solidFill>
                <a:latin typeface="Trebuchet MS" pitchFamily="34" charset="0"/>
              </a:defRPr>
            </a:lvl5pPr>
            <a:lvl6pPr marL="2514600" indent="-228600" eaLnBrk="0" fontAlgn="base" hangingPunct="0">
              <a:spcBef>
                <a:spcPct val="0"/>
              </a:spcBef>
              <a:spcAft>
                <a:spcPct val="0"/>
              </a:spcAft>
              <a:defRPr sz="3400" b="1">
                <a:solidFill>
                  <a:srgbClr val="FFFF66"/>
                </a:solidFill>
                <a:latin typeface="Trebuchet MS" pitchFamily="34" charset="0"/>
              </a:defRPr>
            </a:lvl6pPr>
            <a:lvl7pPr marL="2971800" indent="-228600" eaLnBrk="0" fontAlgn="base" hangingPunct="0">
              <a:spcBef>
                <a:spcPct val="0"/>
              </a:spcBef>
              <a:spcAft>
                <a:spcPct val="0"/>
              </a:spcAft>
              <a:defRPr sz="3400" b="1">
                <a:solidFill>
                  <a:srgbClr val="FFFF66"/>
                </a:solidFill>
                <a:latin typeface="Trebuchet MS" pitchFamily="34" charset="0"/>
              </a:defRPr>
            </a:lvl7pPr>
            <a:lvl8pPr marL="3429000" indent="-228600" eaLnBrk="0" fontAlgn="base" hangingPunct="0">
              <a:spcBef>
                <a:spcPct val="0"/>
              </a:spcBef>
              <a:spcAft>
                <a:spcPct val="0"/>
              </a:spcAft>
              <a:defRPr sz="3400" b="1">
                <a:solidFill>
                  <a:srgbClr val="FFFF66"/>
                </a:solidFill>
                <a:latin typeface="Trebuchet MS" pitchFamily="34" charset="0"/>
              </a:defRPr>
            </a:lvl8pPr>
            <a:lvl9pPr marL="3886200" indent="-228600" eaLnBrk="0" fontAlgn="base" hangingPunct="0">
              <a:spcBef>
                <a:spcPct val="0"/>
              </a:spcBef>
              <a:spcAft>
                <a:spcPct val="0"/>
              </a:spcAft>
              <a:defRPr sz="3400" b="1">
                <a:solidFill>
                  <a:srgbClr val="FFFF66"/>
                </a:solidFill>
                <a:latin typeface="Trebuchet MS" pitchFamily="34" charset="0"/>
              </a:defRPr>
            </a:lvl9pPr>
          </a:lstStyle>
          <a:p>
            <a:pPr algn="ctr" eaLnBrk="1" hangingPunct="1"/>
            <a:r>
              <a:rPr lang="en-US" sz="2800" b="0">
                <a:solidFill>
                  <a:schemeClr val="tx1"/>
                </a:solidFill>
                <a:latin typeface="Calibri" pitchFamily="34" charset="0"/>
              </a:rPr>
              <a:t>Do you agree with our assessment of whether these indicators met review criteria?</a:t>
            </a:r>
          </a:p>
        </p:txBody>
      </p:sp>
      <p:pic>
        <p:nvPicPr>
          <p:cNvPr id="32773" name="Picture 2"/>
          <p:cNvPicPr>
            <a:picLocks noChangeAspect="1" noChangeArrowheads="1"/>
          </p:cNvPicPr>
          <p:nvPr/>
        </p:nvPicPr>
        <p:blipFill>
          <a:blip r:embed="rId3">
            <a:extLst>
              <a:ext uri="{28A0092B-C50C-407E-A947-70E740481C1C}">
                <a14:useLocalDpi xmlns:a14="http://schemas.microsoft.com/office/drawing/2010/main" val="0"/>
              </a:ext>
            </a:extLst>
          </a:blip>
          <a:srcRect l="2213" t="64777" r="2635" b="1251"/>
          <a:stretch>
            <a:fillRect/>
          </a:stretch>
        </p:blipFill>
        <p:spPr bwMode="auto">
          <a:xfrm>
            <a:off x="203200" y="2701925"/>
            <a:ext cx="8737600" cy="305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86272"/>
            <a:ext cx="9144000" cy="1323439"/>
          </a:xfrm>
          <a:prstGeom prst="rect">
            <a:avLst/>
          </a:prstGeom>
          <a:noFill/>
        </p:spPr>
        <p:txBody>
          <a:bodyPr>
            <a:spAutoFit/>
          </a:bodyPr>
          <a:lstStyle/>
          <a:p>
            <a:pPr algn="ctr" fontAlgn="auto">
              <a:spcBef>
                <a:spcPts val="0"/>
              </a:spcBef>
              <a:spcAft>
                <a:spcPts val="0"/>
              </a:spcAft>
              <a:defRPr/>
            </a:pPr>
            <a:r>
              <a:rPr lang="en-US" sz="4000" dirty="0">
                <a:ln w="1905"/>
                <a:solidFill>
                  <a:srgbClr val="FFC000"/>
                </a:solidFill>
                <a:effectLst>
                  <a:innerShdw blurRad="69850" dist="43180" dir="5400000">
                    <a:srgbClr val="000000">
                      <a:alpha val="65000"/>
                    </a:srgbClr>
                  </a:innerShdw>
                </a:effectLst>
                <a:latin typeface="Calibri" pitchFamily="34" charset="0"/>
              </a:rPr>
              <a:t>Distinction Among Indicator Categories: Primary, Supporting, and Co-Factors</a:t>
            </a:r>
          </a:p>
        </p:txBody>
      </p:sp>
      <p:sp>
        <p:nvSpPr>
          <p:cNvPr id="33795" name="TextBox 4"/>
          <p:cNvSpPr txBox="1">
            <a:spLocks noChangeArrowheads="1"/>
          </p:cNvSpPr>
          <p:nvPr/>
        </p:nvSpPr>
        <p:spPr bwMode="auto">
          <a:xfrm>
            <a:off x="381000" y="1846263"/>
            <a:ext cx="8382000" cy="437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defRPr sz="3400" b="1">
                <a:solidFill>
                  <a:srgbClr val="FFFF66"/>
                </a:solidFill>
                <a:latin typeface="Trebuchet MS" pitchFamily="34" charset="0"/>
              </a:defRPr>
            </a:lvl1pPr>
            <a:lvl2pPr marL="742950" indent="-285750" eaLnBrk="0" hangingPunct="0">
              <a:defRPr sz="3400" b="1">
                <a:solidFill>
                  <a:srgbClr val="FFFF66"/>
                </a:solidFill>
                <a:latin typeface="Trebuchet MS" pitchFamily="34" charset="0"/>
              </a:defRPr>
            </a:lvl2pPr>
            <a:lvl3pPr marL="1143000" indent="-228600" eaLnBrk="0" hangingPunct="0">
              <a:defRPr sz="3400" b="1">
                <a:solidFill>
                  <a:srgbClr val="FFFF66"/>
                </a:solidFill>
                <a:latin typeface="Trebuchet MS" pitchFamily="34" charset="0"/>
              </a:defRPr>
            </a:lvl3pPr>
            <a:lvl4pPr marL="1600200" indent="-228600" eaLnBrk="0" hangingPunct="0">
              <a:defRPr sz="3400" b="1">
                <a:solidFill>
                  <a:srgbClr val="FFFF66"/>
                </a:solidFill>
                <a:latin typeface="Trebuchet MS" pitchFamily="34" charset="0"/>
              </a:defRPr>
            </a:lvl4pPr>
            <a:lvl5pPr marL="2057400" indent="-228600" eaLnBrk="0" hangingPunct="0">
              <a:defRPr sz="3400" b="1">
                <a:solidFill>
                  <a:srgbClr val="FFFF66"/>
                </a:solidFill>
                <a:latin typeface="Trebuchet MS" pitchFamily="34" charset="0"/>
              </a:defRPr>
            </a:lvl5pPr>
            <a:lvl6pPr marL="2514600" indent="-228600" eaLnBrk="0" fontAlgn="base" hangingPunct="0">
              <a:spcBef>
                <a:spcPct val="0"/>
              </a:spcBef>
              <a:spcAft>
                <a:spcPct val="0"/>
              </a:spcAft>
              <a:defRPr sz="3400" b="1">
                <a:solidFill>
                  <a:srgbClr val="FFFF66"/>
                </a:solidFill>
                <a:latin typeface="Trebuchet MS" pitchFamily="34" charset="0"/>
              </a:defRPr>
            </a:lvl6pPr>
            <a:lvl7pPr marL="2971800" indent="-228600" eaLnBrk="0" fontAlgn="base" hangingPunct="0">
              <a:spcBef>
                <a:spcPct val="0"/>
              </a:spcBef>
              <a:spcAft>
                <a:spcPct val="0"/>
              </a:spcAft>
              <a:defRPr sz="3400" b="1">
                <a:solidFill>
                  <a:srgbClr val="FFFF66"/>
                </a:solidFill>
                <a:latin typeface="Trebuchet MS" pitchFamily="34" charset="0"/>
              </a:defRPr>
            </a:lvl7pPr>
            <a:lvl8pPr marL="3429000" indent="-228600" eaLnBrk="0" fontAlgn="base" hangingPunct="0">
              <a:spcBef>
                <a:spcPct val="0"/>
              </a:spcBef>
              <a:spcAft>
                <a:spcPct val="0"/>
              </a:spcAft>
              <a:defRPr sz="3400" b="1">
                <a:solidFill>
                  <a:srgbClr val="FFFF66"/>
                </a:solidFill>
                <a:latin typeface="Trebuchet MS" pitchFamily="34" charset="0"/>
              </a:defRPr>
            </a:lvl8pPr>
            <a:lvl9pPr marL="3886200" indent="-228600" eaLnBrk="0" fontAlgn="base" hangingPunct="0">
              <a:spcBef>
                <a:spcPct val="0"/>
              </a:spcBef>
              <a:spcAft>
                <a:spcPct val="0"/>
              </a:spcAft>
              <a:defRPr sz="3400" b="1">
                <a:solidFill>
                  <a:srgbClr val="FFFF66"/>
                </a:solidFill>
                <a:latin typeface="Trebuchet MS" pitchFamily="34" charset="0"/>
              </a:defRPr>
            </a:lvl9pPr>
          </a:lstStyle>
          <a:p>
            <a:pPr eaLnBrk="1" hangingPunct="1">
              <a:spcBef>
                <a:spcPts val="1600"/>
              </a:spcBef>
              <a:buClr>
                <a:schemeClr val="tx1"/>
              </a:buClr>
              <a:buFont typeface="Arial" charset="0"/>
              <a:buChar char="•"/>
            </a:pPr>
            <a:r>
              <a:rPr lang="en-US" sz="2800" b="0">
                <a:solidFill>
                  <a:schemeClr val="tx1"/>
                </a:solidFill>
                <a:latin typeface="Calibri" pitchFamily="34" charset="0"/>
              </a:rPr>
              <a:t>Primary indicator: met all four review criteria, high level of confidence in using to assess eutrophication, intent to develop numeric thresholds in near term</a:t>
            </a:r>
          </a:p>
          <a:p>
            <a:pPr eaLnBrk="1" hangingPunct="1">
              <a:spcBef>
                <a:spcPts val="1600"/>
              </a:spcBef>
              <a:buClr>
                <a:schemeClr val="tx1"/>
              </a:buClr>
              <a:buFont typeface="Arial" charset="0"/>
              <a:buChar char="•"/>
            </a:pPr>
            <a:r>
              <a:rPr lang="en-US" sz="2800" b="0">
                <a:solidFill>
                  <a:schemeClr val="tx1"/>
                </a:solidFill>
                <a:latin typeface="Calibri" pitchFamily="34" charset="0"/>
              </a:rPr>
              <a:t>Supporting indicator: did not meet all review criteria, supporting line of evidence, with experience </a:t>
            </a:r>
          </a:p>
          <a:p>
            <a:pPr eaLnBrk="1" hangingPunct="1">
              <a:spcBef>
                <a:spcPts val="1600"/>
              </a:spcBef>
              <a:buClr>
                <a:schemeClr val="tx1"/>
              </a:buClr>
              <a:buFont typeface="Arial" charset="0"/>
              <a:buChar char="•"/>
            </a:pPr>
            <a:r>
              <a:rPr lang="en-US" sz="2800" b="0">
                <a:solidFill>
                  <a:schemeClr val="tx1"/>
                </a:solidFill>
                <a:latin typeface="Calibri" pitchFamily="34" charset="0"/>
              </a:rPr>
              <a:t>Co-factor: helpful for interpretation of primary and supporting indicators and could be included in monitoring program; will not be included in assessment framework</a:t>
            </a:r>
            <a:endParaRPr lang="en-US" sz="2800">
              <a:latin typeface="Calibri" pitchFamily="34" charset="0"/>
            </a:endParaRPr>
          </a:p>
        </p:txBody>
      </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86272"/>
            <a:ext cx="9144000" cy="1200329"/>
          </a:xfrm>
          <a:prstGeom prst="rect">
            <a:avLst/>
          </a:prstGeom>
          <a:noFill/>
        </p:spPr>
        <p:txBody>
          <a:bodyPr>
            <a:spAutoFit/>
          </a:bodyPr>
          <a:lstStyle/>
          <a:p>
            <a:pPr algn="ctr" fontAlgn="auto">
              <a:spcBef>
                <a:spcPts val="0"/>
              </a:spcBef>
              <a:spcAft>
                <a:spcPts val="0"/>
              </a:spcAft>
              <a:defRPr/>
            </a:pPr>
            <a:r>
              <a:rPr lang="en-US" sz="3600" dirty="0">
                <a:ln w="1905"/>
                <a:solidFill>
                  <a:srgbClr val="FFC000"/>
                </a:solidFill>
                <a:effectLst>
                  <a:innerShdw blurRad="69850" dist="43180" dir="5400000">
                    <a:srgbClr val="000000">
                      <a:alpha val="65000"/>
                    </a:srgbClr>
                  </a:innerShdw>
                </a:effectLst>
                <a:latin typeface="Calibri" pitchFamily="34" charset="0"/>
              </a:rPr>
              <a:t>Designation of Primary and Supporting Indicators for SF Bay: All Subtidal</a:t>
            </a:r>
          </a:p>
        </p:txBody>
      </p:sp>
      <p:pic>
        <p:nvPicPr>
          <p:cNvPr id="34819" name="Picture 2"/>
          <p:cNvPicPr>
            <a:picLocks noChangeAspect="1" noChangeArrowheads="1"/>
          </p:cNvPicPr>
          <p:nvPr/>
        </p:nvPicPr>
        <p:blipFill>
          <a:blip r:embed="rId3">
            <a:extLst>
              <a:ext uri="{28A0092B-C50C-407E-A947-70E740481C1C}">
                <a14:useLocalDpi xmlns:a14="http://schemas.microsoft.com/office/drawing/2010/main" val="0"/>
              </a:ext>
            </a:extLst>
          </a:blip>
          <a:srcRect r="32603" b="67252"/>
          <a:stretch>
            <a:fillRect/>
          </a:stretch>
        </p:blipFill>
        <p:spPr bwMode="auto">
          <a:xfrm>
            <a:off x="423863" y="1657350"/>
            <a:ext cx="829310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4"/>
          <p:cNvSpPr>
            <a:spLocks noChangeArrowheads="1"/>
          </p:cNvSpPr>
          <p:nvPr/>
        </p:nvSpPr>
        <p:spPr bwMode="auto">
          <a:xfrm>
            <a:off x="423863" y="3990975"/>
            <a:ext cx="82931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0" i="1" dirty="0">
                <a:solidFill>
                  <a:schemeClr val="tx1"/>
                </a:solidFill>
                <a:latin typeface="Calibri" pitchFamily="34" charset="0"/>
              </a:rPr>
              <a:t>Do you agree with our designations of primary versus supporting indicators? </a:t>
            </a:r>
          </a:p>
        </p:txBody>
      </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86272"/>
            <a:ext cx="9144000" cy="1200329"/>
          </a:xfrm>
          <a:prstGeom prst="rect">
            <a:avLst/>
          </a:prstGeom>
          <a:noFill/>
        </p:spPr>
        <p:txBody>
          <a:bodyPr>
            <a:spAutoFit/>
          </a:bodyPr>
          <a:lstStyle/>
          <a:p>
            <a:pPr algn="ctr" fontAlgn="auto">
              <a:spcBef>
                <a:spcPts val="0"/>
              </a:spcBef>
              <a:spcAft>
                <a:spcPts val="0"/>
              </a:spcAft>
              <a:defRPr/>
            </a:pPr>
            <a:r>
              <a:rPr lang="en-US" sz="3600" dirty="0">
                <a:ln w="1905"/>
                <a:solidFill>
                  <a:srgbClr val="FFC000"/>
                </a:solidFill>
                <a:effectLst>
                  <a:innerShdw blurRad="69850" dist="43180" dir="5400000">
                    <a:srgbClr val="000000">
                      <a:alpha val="65000"/>
                    </a:srgbClr>
                  </a:innerShdw>
                </a:effectLst>
                <a:latin typeface="Calibri" pitchFamily="34" charset="0"/>
              </a:rPr>
              <a:t>Designation of Primary and Supporting Indicators for SF Bay: Seagrass &amp; Brackish SAV</a:t>
            </a:r>
          </a:p>
        </p:txBody>
      </p:sp>
      <p:pic>
        <p:nvPicPr>
          <p:cNvPr id="35843" name="Picture 2"/>
          <p:cNvPicPr>
            <a:picLocks noChangeAspect="1" noChangeArrowheads="1"/>
          </p:cNvPicPr>
          <p:nvPr/>
        </p:nvPicPr>
        <p:blipFill>
          <a:blip r:embed="rId3">
            <a:extLst>
              <a:ext uri="{28A0092B-C50C-407E-A947-70E740481C1C}">
                <a14:useLocalDpi xmlns:a14="http://schemas.microsoft.com/office/drawing/2010/main" val="0"/>
              </a:ext>
            </a:extLst>
          </a:blip>
          <a:srcRect r="32603" b="82716"/>
          <a:stretch>
            <a:fillRect/>
          </a:stretch>
        </p:blipFill>
        <p:spPr bwMode="auto">
          <a:xfrm>
            <a:off x="423863" y="1657350"/>
            <a:ext cx="82931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4"/>
          <p:cNvSpPr>
            <a:spLocks noChangeArrowheads="1"/>
          </p:cNvSpPr>
          <p:nvPr/>
        </p:nvSpPr>
        <p:spPr bwMode="auto">
          <a:xfrm>
            <a:off x="423863" y="3990975"/>
            <a:ext cx="8293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600" b="0" i="1">
                <a:solidFill>
                  <a:schemeClr val="tx1"/>
                </a:solidFill>
                <a:latin typeface="Calibri" pitchFamily="34" charset="0"/>
              </a:rPr>
              <a:t>Do you agree with our designations of primary versus supporting indicators? </a:t>
            </a:r>
          </a:p>
        </p:txBody>
      </p:sp>
      <p:pic>
        <p:nvPicPr>
          <p:cNvPr id="35845" name="Picture 2"/>
          <p:cNvPicPr>
            <a:picLocks noChangeAspect="1" noChangeArrowheads="1"/>
          </p:cNvPicPr>
          <p:nvPr/>
        </p:nvPicPr>
        <p:blipFill>
          <a:blip r:embed="rId3">
            <a:extLst>
              <a:ext uri="{28A0092B-C50C-407E-A947-70E740481C1C}">
                <a14:useLocalDpi xmlns:a14="http://schemas.microsoft.com/office/drawing/2010/main" val="0"/>
              </a:ext>
            </a:extLst>
          </a:blip>
          <a:srcRect t="35487" r="32603" b="41435"/>
          <a:stretch>
            <a:fillRect/>
          </a:stretch>
        </p:blipFill>
        <p:spPr bwMode="auto">
          <a:xfrm>
            <a:off x="423863" y="2022475"/>
            <a:ext cx="82931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86272"/>
            <a:ext cx="9144000" cy="1200329"/>
          </a:xfrm>
          <a:prstGeom prst="rect">
            <a:avLst/>
          </a:prstGeom>
          <a:noFill/>
        </p:spPr>
        <p:txBody>
          <a:bodyPr>
            <a:spAutoFit/>
          </a:bodyPr>
          <a:lstStyle/>
          <a:p>
            <a:pPr algn="ctr" fontAlgn="auto">
              <a:spcBef>
                <a:spcPts val="0"/>
              </a:spcBef>
              <a:spcAft>
                <a:spcPts val="0"/>
              </a:spcAft>
              <a:defRPr/>
            </a:pPr>
            <a:r>
              <a:rPr lang="en-US" sz="3600" dirty="0">
                <a:ln w="1905"/>
                <a:solidFill>
                  <a:srgbClr val="FFC000"/>
                </a:solidFill>
                <a:effectLst>
                  <a:innerShdw blurRad="69850" dist="43180" dir="5400000">
                    <a:srgbClr val="000000">
                      <a:alpha val="65000"/>
                    </a:srgbClr>
                  </a:innerShdw>
                </a:effectLst>
                <a:latin typeface="Calibri" pitchFamily="34" charset="0"/>
              </a:rPr>
              <a:t>Designation of Primary and Supporting Indicators for SF Bay: Intertidal Flats</a:t>
            </a:r>
          </a:p>
        </p:txBody>
      </p:sp>
      <p:pic>
        <p:nvPicPr>
          <p:cNvPr id="36867" name="Picture 2"/>
          <p:cNvPicPr>
            <a:picLocks noChangeAspect="1" noChangeArrowheads="1"/>
          </p:cNvPicPr>
          <p:nvPr/>
        </p:nvPicPr>
        <p:blipFill>
          <a:blip r:embed="rId3">
            <a:extLst>
              <a:ext uri="{28A0092B-C50C-407E-A947-70E740481C1C}">
                <a14:useLocalDpi xmlns:a14="http://schemas.microsoft.com/office/drawing/2010/main" val="0"/>
              </a:ext>
            </a:extLst>
          </a:blip>
          <a:srcRect r="32603" b="82716"/>
          <a:stretch>
            <a:fillRect/>
          </a:stretch>
        </p:blipFill>
        <p:spPr bwMode="auto">
          <a:xfrm>
            <a:off x="423863" y="1657350"/>
            <a:ext cx="82931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4"/>
          <p:cNvSpPr>
            <a:spLocks noChangeArrowheads="1"/>
          </p:cNvSpPr>
          <p:nvPr/>
        </p:nvSpPr>
        <p:spPr bwMode="auto">
          <a:xfrm>
            <a:off x="423863" y="3990975"/>
            <a:ext cx="8293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600" b="0" i="1">
                <a:solidFill>
                  <a:schemeClr val="tx1"/>
                </a:solidFill>
                <a:latin typeface="Calibri" pitchFamily="34" charset="0"/>
              </a:rPr>
              <a:t>Do you agree with our designations of primary versus supporting indicators </a:t>
            </a:r>
          </a:p>
        </p:txBody>
      </p:sp>
      <p:pic>
        <p:nvPicPr>
          <p:cNvPr id="36869" name="Picture 2"/>
          <p:cNvPicPr>
            <a:picLocks noChangeAspect="1" noChangeArrowheads="1"/>
          </p:cNvPicPr>
          <p:nvPr/>
        </p:nvPicPr>
        <p:blipFill>
          <a:blip r:embed="rId3">
            <a:extLst>
              <a:ext uri="{28A0092B-C50C-407E-A947-70E740481C1C}">
                <a14:useLocalDpi xmlns:a14="http://schemas.microsoft.com/office/drawing/2010/main" val="0"/>
              </a:ext>
            </a:extLst>
          </a:blip>
          <a:srcRect t="57764" r="32603" b="27309"/>
          <a:stretch>
            <a:fillRect/>
          </a:stretch>
        </p:blipFill>
        <p:spPr bwMode="auto">
          <a:xfrm>
            <a:off x="423863" y="2044700"/>
            <a:ext cx="82931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86272"/>
            <a:ext cx="9144000" cy="1200329"/>
          </a:xfrm>
          <a:prstGeom prst="rect">
            <a:avLst/>
          </a:prstGeom>
          <a:noFill/>
        </p:spPr>
        <p:txBody>
          <a:bodyPr>
            <a:spAutoFit/>
          </a:bodyPr>
          <a:lstStyle/>
          <a:p>
            <a:pPr algn="ctr" fontAlgn="auto">
              <a:spcBef>
                <a:spcPts val="0"/>
              </a:spcBef>
              <a:spcAft>
                <a:spcPts val="0"/>
              </a:spcAft>
              <a:defRPr/>
            </a:pPr>
            <a:r>
              <a:rPr lang="en-US" sz="3600" dirty="0">
                <a:ln w="1905"/>
                <a:solidFill>
                  <a:srgbClr val="FFC000"/>
                </a:solidFill>
                <a:effectLst>
                  <a:innerShdw blurRad="69850" dist="43180" dir="5400000">
                    <a:srgbClr val="000000">
                      <a:alpha val="65000"/>
                    </a:srgbClr>
                  </a:innerShdw>
                </a:effectLst>
                <a:latin typeface="Calibri" pitchFamily="34" charset="0"/>
              </a:rPr>
              <a:t>Designation of Primary and Supporting Indicators for SF Bay: Tidally Muted</a:t>
            </a:r>
          </a:p>
        </p:txBody>
      </p:sp>
      <p:pic>
        <p:nvPicPr>
          <p:cNvPr id="37891" name="Picture 2"/>
          <p:cNvPicPr>
            <a:picLocks noChangeAspect="1" noChangeArrowheads="1"/>
          </p:cNvPicPr>
          <p:nvPr/>
        </p:nvPicPr>
        <p:blipFill>
          <a:blip r:embed="rId3">
            <a:extLst>
              <a:ext uri="{28A0092B-C50C-407E-A947-70E740481C1C}">
                <a14:useLocalDpi xmlns:a14="http://schemas.microsoft.com/office/drawing/2010/main" val="0"/>
              </a:ext>
            </a:extLst>
          </a:blip>
          <a:srcRect r="32603" b="82716"/>
          <a:stretch>
            <a:fillRect/>
          </a:stretch>
        </p:blipFill>
        <p:spPr bwMode="auto">
          <a:xfrm>
            <a:off x="423863" y="1657350"/>
            <a:ext cx="82931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4"/>
          <p:cNvSpPr>
            <a:spLocks noChangeArrowheads="1"/>
          </p:cNvSpPr>
          <p:nvPr/>
        </p:nvSpPr>
        <p:spPr bwMode="auto">
          <a:xfrm>
            <a:off x="423863" y="3990975"/>
            <a:ext cx="8293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600" b="0" i="1">
                <a:solidFill>
                  <a:schemeClr val="tx1"/>
                </a:solidFill>
                <a:latin typeface="Calibri" pitchFamily="34" charset="0"/>
              </a:rPr>
              <a:t>Do you agree with our designations of primary versus supporting indicators? </a:t>
            </a:r>
          </a:p>
        </p:txBody>
      </p:sp>
      <p:pic>
        <p:nvPicPr>
          <p:cNvPr id="37893" name="Picture 2"/>
          <p:cNvPicPr>
            <a:picLocks noChangeAspect="1" noChangeArrowheads="1"/>
          </p:cNvPicPr>
          <p:nvPr/>
        </p:nvPicPr>
        <p:blipFill>
          <a:blip r:embed="rId3">
            <a:extLst>
              <a:ext uri="{28A0092B-C50C-407E-A947-70E740481C1C}">
                <a14:useLocalDpi xmlns:a14="http://schemas.microsoft.com/office/drawing/2010/main" val="0"/>
              </a:ext>
            </a:extLst>
          </a:blip>
          <a:srcRect t="72501" r="32603" b="2708"/>
          <a:stretch>
            <a:fillRect/>
          </a:stretch>
        </p:blipFill>
        <p:spPr bwMode="auto">
          <a:xfrm>
            <a:off x="423863" y="2100263"/>
            <a:ext cx="82931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86272"/>
            <a:ext cx="9144000" cy="1323439"/>
          </a:xfrm>
          <a:prstGeom prst="rect">
            <a:avLst/>
          </a:prstGeom>
          <a:noFill/>
        </p:spPr>
        <p:txBody>
          <a:bodyPr>
            <a:spAutoFit/>
          </a:bodyPr>
          <a:lstStyle/>
          <a:p>
            <a:pPr algn="ctr" fontAlgn="auto">
              <a:spcBef>
                <a:spcPts val="0"/>
              </a:spcBef>
              <a:spcAft>
                <a:spcPts val="0"/>
              </a:spcAft>
              <a:defRPr/>
            </a:pPr>
            <a:r>
              <a:rPr lang="en-US" sz="4000" dirty="0">
                <a:ln w="1905"/>
                <a:solidFill>
                  <a:srgbClr val="FFC000"/>
                </a:solidFill>
                <a:effectLst>
                  <a:innerShdw blurRad="69850" dist="43180" dir="5400000">
                    <a:srgbClr val="000000">
                      <a:alpha val="65000"/>
                    </a:srgbClr>
                  </a:innerShdw>
                </a:effectLst>
                <a:latin typeface="Calibri" pitchFamily="34" charset="0"/>
              </a:rPr>
              <a:t>Review of Candidate Indicators for the Estuarine NNE</a:t>
            </a:r>
          </a:p>
        </p:txBody>
      </p:sp>
      <p:sp>
        <p:nvSpPr>
          <p:cNvPr id="38915" name="TextBox 4"/>
          <p:cNvSpPr txBox="1">
            <a:spLocks noChangeArrowheads="1"/>
          </p:cNvSpPr>
          <p:nvPr/>
        </p:nvSpPr>
        <p:spPr bwMode="auto">
          <a:xfrm>
            <a:off x="381000" y="1628775"/>
            <a:ext cx="83820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defRPr sz="3400" b="1">
                <a:solidFill>
                  <a:srgbClr val="FFFF66"/>
                </a:solidFill>
                <a:latin typeface="Trebuchet MS" pitchFamily="34" charset="0"/>
              </a:defRPr>
            </a:lvl1pPr>
            <a:lvl2pPr marL="742950" indent="-285750" eaLnBrk="0" hangingPunct="0">
              <a:defRPr sz="3400" b="1">
                <a:solidFill>
                  <a:srgbClr val="FFFF66"/>
                </a:solidFill>
                <a:latin typeface="Trebuchet MS" pitchFamily="34" charset="0"/>
              </a:defRPr>
            </a:lvl2pPr>
            <a:lvl3pPr marL="1143000" indent="-228600" eaLnBrk="0" hangingPunct="0">
              <a:defRPr sz="3400" b="1">
                <a:solidFill>
                  <a:srgbClr val="FFFF66"/>
                </a:solidFill>
                <a:latin typeface="Trebuchet MS" pitchFamily="34" charset="0"/>
              </a:defRPr>
            </a:lvl3pPr>
            <a:lvl4pPr marL="1600200" indent="-228600" eaLnBrk="0" hangingPunct="0">
              <a:defRPr sz="3400" b="1">
                <a:solidFill>
                  <a:srgbClr val="FFFF66"/>
                </a:solidFill>
                <a:latin typeface="Trebuchet MS" pitchFamily="34" charset="0"/>
              </a:defRPr>
            </a:lvl4pPr>
            <a:lvl5pPr marL="2057400" indent="-228600" eaLnBrk="0" hangingPunct="0">
              <a:defRPr sz="3400" b="1">
                <a:solidFill>
                  <a:srgbClr val="FFFF66"/>
                </a:solidFill>
                <a:latin typeface="Trebuchet MS" pitchFamily="34" charset="0"/>
              </a:defRPr>
            </a:lvl5pPr>
            <a:lvl6pPr marL="2514600" indent="-228600" eaLnBrk="0" fontAlgn="base" hangingPunct="0">
              <a:spcBef>
                <a:spcPct val="0"/>
              </a:spcBef>
              <a:spcAft>
                <a:spcPct val="0"/>
              </a:spcAft>
              <a:defRPr sz="3400" b="1">
                <a:solidFill>
                  <a:srgbClr val="FFFF66"/>
                </a:solidFill>
                <a:latin typeface="Trebuchet MS" pitchFamily="34" charset="0"/>
              </a:defRPr>
            </a:lvl6pPr>
            <a:lvl7pPr marL="2971800" indent="-228600" eaLnBrk="0" fontAlgn="base" hangingPunct="0">
              <a:spcBef>
                <a:spcPct val="0"/>
              </a:spcBef>
              <a:spcAft>
                <a:spcPct val="0"/>
              </a:spcAft>
              <a:defRPr sz="3400" b="1">
                <a:solidFill>
                  <a:srgbClr val="FFFF66"/>
                </a:solidFill>
                <a:latin typeface="Trebuchet MS" pitchFamily="34" charset="0"/>
              </a:defRPr>
            </a:lvl7pPr>
            <a:lvl8pPr marL="3429000" indent="-228600" eaLnBrk="0" fontAlgn="base" hangingPunct="0">
              <a:spcBef>
                <a:spcPct val="0"/>
              </a:spcBef>
              <a:spcAft>
                <a:spcPct val="0"/>
              </a:spcAft>
              <a:defRPr sz="3400" b="1">
                <a:solidFill>
                  <a:srgbClr val="FFFF66"/>
                </a:solidFill>
                <a:latin typeface="Trebuchet MS" pitchFamily="34" charset="0"/>
              </a:defRPr>
            </a:lvl8pPr>
            <a:lvl9pPr marL="3886200" indent="-228600" eaLnBrk="0" fontAlgn="base" hangingPunct="0">
              <a:spcBef>
                <a:spcPct val="0"/>
              </a:spcBef>
              <a:spcAft>
                <a:spcPct val="0"/>
              </a:spcAft>
              <a:defRPr sz="3400" b="1">
                <a:solidFill>
                  <a:srgbClr val="FFFF66"/>
                </a:solidFill>
                <a:latin typeface="Trebuchet MS" pitchFamily="34" charset="0"/>
              </a:defRPr>
            </a:lvl9pPr>
          </a:lstStyle>
          <a:p>
            <a:pPr eaLnBrk="1" hangingPunct="1">
              <a:spcBef>
                <a:spcPts val="1600"/>
              </a:spcBef>
              <a:buClr>
                <a:srgbClr val="FFC000"/>
              </a:buClr>
            </a:pPr>
            <a:r>
              <a:rPr lang="en-US" sz="2800" b="0">
                <a:solidFill>
                  <a:schemeClr val="tx1"/>
                </a:solidFill>
                <a:latin typeface="Calibri" pitchFamily="34" charset="0"/>
              </a:rPr>
              <a:t>Four  Questions:</a:t>
            </a:r>
          </a:p>
          <a:p>
            <a:pPr eaLnBrk="1" hangingPunct="1">
              <a:spcBef>
                <a:spcPts val="1600"/>
              </a:spcBef>
              <a:buClr>
                <a:schemeClr val="tx1"/>
              </a:buClr>
              <a:buFont typeface="Arial" charset="0"/>
              <a:buChar char="•"/>
            </a:pPr>
            <a:r>
              <a:rPr lang="en-US" sz="2800" b="0">
                <a:solidFill>
                  <a:schemeClr val="tx1"/>
                </a:solidFill>
                <a:latin typeface="Calibri" pitchFamily="34" charset="0"/>
              </a:rPr>
              <a:t>What are the appropriate indicators to assess eutrophication in SF Bay?  </a:t>
            </a:r>
          </a:p>
          <a:p>
            <a:pPr eaLnBrk="1" hangingPunct="1">
              <a:spcBef>
                <a:spcPts val="1600"/>
              </a:spcBef>
              <a:buClr>
                <a:schemeClr val="tx1"/>
              </a:buClr>
              <a:buFont typeface="Arial" charset="0"/>
              <a:buChar char="•"/>
            </a:pPr>
            <a:r>
              <a:rPr lang="en-US" sz="2800" b="0">
                <a:solidFill>
                  <a:schemeClr val="tx1"/>
                </a:solidFill>
                <a:latin typeface="Calibri" pitchFamily="34" charset="0"/>
              </a:rPr>
              <a:t>What is the status/trends of eutrophication in SF Bay, with emphasis on </a:t>
            </a:r>
            <a:r>
              <a:rPr lang="en-US" sz="2800" b="0" i="1" u="sng">
                <a:solidFill>
                  <a:schemeClr val="tx1"/>
                </a:solidFill>
                <a:latin typeface="Calibri" pitchFamily="34" charset="0"/>
              </a:rPr>
              <a:t>primary</a:t>
            </a:r>
            <a:r>
              <a:rPr lang="en-US" sz="2800" b="0">
                <a:solidFill>
                  <a:schemeClr val="tx1"/>
                </a:solidFill>
                <a:latin typeface="Calibri" pitchFamily="34" charset="0"/>
              </a:rPr>
              <a:t> indicators?</a:t>
            </a:r>
          </a:p>
          <a:p>
            <a:pPr eaLnBrk="1" hangingPunct="1">
              <a:spcBef>
                <a:spcPts val="1600"/>
              </a:spcBef>
              <a:buClr>
                <a:schemeClr val="tx1"/>
              </a:buClr>
              <a:buFont typeface="Arial" charset="0"/>
              <a:buChar char="•"/>
            </a:pPr>
            <a:r>
              <a:rPr lang="en-US" sz="2800" b="0">
                <a:solidFill>
                  <a:schemeClr val="tx1"/>
                </a:solidFill>
                <a:latin typeface="Calibri" pitchFamily="34" charset="0"/>
              </a:rPr>
              <a:t>What data are available to summarizing nutrient loading to SF Bay?</a:t>
            </a:r>
          </a:p>
          <a:p>
            <a:pPr eaLnBrk="1" hangingPunct="1">
              <a:spcBef>
                <a:spcPts val="1600"/>
              </a:spcBef>
              <a:buClr>
                <a:schemeClr val="tx1"/>
              </a:buClr>
              <a:buFont typeface="Arial" charset="0"/>
              <a:buChar char="•"/>
            </a:pPr>
            <a:r>
              <a:rPr lang="en-US" sz="2800" b="0">
                <a:solidFill>
                  <a:schemeClr val="tx1"/>
                </a:solidFill>
                <a:latin typeface="Calibri" pitchFamily="34" charset="0"/>
              </a:rPr>
              <a:t>What are the data gaps and next steps required to develop an NNE framework for SF Bay?</a:t>
            </a:r>
            <a:endParaRPr lang="en-US" sz="2800">
              <a:latin typeface="Calibri" pitchFamily="34" charset="0"/>
            </a:endParaRPr>
          </a:p>
        </p:txBody>
      </p:sp>
      <p:sp>
        <p:nvSpPr>
          <p:cNvPr id="38916" name="Rectangle 3"/>
          <p:cNvSpPr>
            <a:spLocks noChangeArrowheads="1"/>
          </p:cNvSpPr>
          <p:nvPr/>
        </p:nvSpPr>
        <p:spPr bwMode="auto">
          <a:xfrm>
            <a:off x="381000" y="3319463"/>
            <a:ext cx="8170863" cy="1117600"/>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z="4000" smtClean="0">
                <a:solidFill>
                  <a:srgbClr val="FFC000"/>
                </a:solidFill>
                <a:latin typeface="Calibri" pitchFamily="34" charset="0"/>
              </a:rPr>
              <a:t>Data Available to Make Assessment of Eutrophication</a:t>
            </a:r>
          </a:p>
        </p:txBody>
      </p:sp>
      <p:pic>
        <p:nvPicPr>
          <p:cNvPr id="399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48188"/>
            <a:ext cx="8229600" cy="460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389413" y="422234"/>
            <a:ext cx="6400800" cy="1323439"/>
          </a:xfrm>
          <a:prstGeom prst="rect">
            <a:avLst/>
          </a:prstGeom>
          <a:noFill/>
        </p:spPr>
        <p:txBody>
          <a:bodyPr>
            <a:spAutoFit/>
          </a:bodyPr>
          <a:lstStyle/>
          <a:p>
            <a:pPr algn="ctr" fontAlgn="auto">
              <a:spcBef>
                <a:spcPts val="0"/>
              </a:spcBef>
              <a:spcAft>
                <a:spcPts val="0"/>
              </a:spcAft>
              <a:defRPr/>
            </a:pPr>
            <a:r>
              <a:rPr lang="en-US" sz="4000" dirty="0">
                <a:ln w="1905"/>
                <a:solidFill>
                  <a:srgbClr val="FFC000"/>
                </a:solidFill>
                <a:effectLst>
                  <a:innerShdw blurRad="69850" dist="43180" dir="5400000">
                    <a:srgbClr val="000000">
                      <a:alpha val="65000"/>
                    </a:srgbClr>
                  </a:innerShdw>
                </a:effectLst>
                <a:latin typeface="Calibri" pitchFamily="34" charset="0"/>
              </a:rPr>
              <a:t>Data Availability: Phytoplankton Biomass</a:t>
            </a:r>
          </a:p>
        </p:txBody>
      </p:sp>
      <p:sp>
        <p:nvSpPr>
          <p:cNvPr id="40963" name="TextBox 4"/>
          <p:cNvSpPr txBox="1">
            <a:spLocks noChangeArrowheads="1"/>
          </p:cNvSpPr>
          <p:nvPr/>
        </p:nvSpPr>
        <p:spPr bwMode="auto">
          <a:xfrm>
            <a:off x="381000" y="1974850"/>
            <a:ext cx="8382000" cy="202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400" b="1">
                <a:solidFill>
                  <a:srgbClr val="FFFF66"/>
                </a:solidFill>
                <a:latin typeface="Trebuchet MS" pitchFamily="34" charset="0"/>
              </a:defRPr>
            </a:lvl1pPr>
            <a:lvl2pPr marL="463550" indent="-344488" eaLnBrk="0" hangingPunct="0">
              <a:defRPr sz="3400" b="1">
                <a:solidFill>
                  <a:srgbClr val="FFFF66"/>
                </a:solidFill>
                <a:latin typeface="Trebuchet MS" pitchFamily="34" charset="0"/>
              </a:defRPr>
            </a:lvl2pPr>
            <a:lvl3pPr marL="1143000" indent="-228600" eaLnBrk="0" hangingPunct="0">
              <a:defRPr sz="3400" b="1">
                <a:solidFill>
                  <a:srgbClr val="FFFF66"/>
                </a:solidFill>
                <a:latin typeface="Trebuchet MS" pitchFamily="34" charset="0"/>
              </a:defRPr>
            </a:lvl3pPr>
            <a:lvl4pPr marL="1600200" indent="-228600" eaLnBrk="0" hangingPunct="0">
              <a:defRPr sz="3400" b="1">
                <a:solidFill>
                  <a:srgbClr val="FFFF66"/>
                </a:solidFill>
                <a:latin typeface="Trebuchet MS" pitchFamily="34" charset="0"/>
              </a:defRPr>
            </a:lvl4pPr>
            <a:lvl5pPr marL="2057400" indent="-228600" eaLnBrk="0" hangingPunct="0">
              <a:defRPr sz="3400" b="1">
                <a:solidFill>
                  <a:srgbClr val="FFFF66"/>
                </a:solidFill>
                <a:latin typeface="Trebuchet MS" pitchFamily="34" charset="0"/>
              </a:defRPr>
            </a:lvl5pPr>
            <a:lvl6pPr marL="2514600" indent="-228600" eaLnBrk="0" fontAlgn="base" hangingPunct="0">
              <a:spcBef>
                <a:spcPct val="0"/>
              </a:spcBef>
              <a:spcAft>
                <a:spcPct val="0"/>
              </a:spcAft>
              <a:defRPr sz="3400" b="1">
                <a:solidFill>
                  <a:srgbClr val="FFFF66"/>
                </a:solidFill>
                <a:latin typeface="Trebuchet MS" pitchFamily="34" charset="0"/>
              </a:defRPr>
            </a:lvl6pPr>
            <a:lvl7pPr marL="2971800" indent="-228600" eaLnBrk="0" fontAlgn="base" hangingPunct="0">
              <a:spcBef>
                <a:spcPct val="0"/>
              </a:spcBef>
              <a:spcAft>
                <a:spcPct val="0"/>
              </a:spcAft>
              <a:defRPr sz="3400" b="1">
                <a:solidFill>
                  <a:srgbClr val="FFFF66"/>
                </a:solidFill>
                <a:latin typeface="Trebuchet MS" pitchFamily="34" charset="0"/>
              </a:defRPr>
            </a:lvl7pPr>
            <a:lvl8pPr marL="3429000" indent="-228600" eaLnBrk="0" fontAlgn="base" hangingPunct="0">
              <a:spcBef>
                <a:spcPct val="0"/>
              </a:spcBef>
              <a:spcAft>
                <a:spcPct val="0"/>
              </a:spcAft>
              <a:defRPr sz="3400" b="1">
                <a:solidFill>
                  <a:srgbClr val="FFFF66"/>
                </a:solidFill>
                <a:latin typeface="Trebuchet MS" pitchFamily="34" charset="0"/>
              </a:defRPr>
            </a:lvl8pPr>
            <a:lvl9pPr marL="3886200" indent="-228600" eaLnBrk="0" fontAlgn="base" hangingPunct="0">
              <a:spcBef>
                <a:spcPct val="0"/>
              </a:spcBef>
              <a:spcAft>
                <a:spcPct val="0"/>
              </a:spcAft>
              <a:defRPr sz="3400" b="1">
                <a:solidFill>
                  <a:srgbClr val="FFFF66"/>
                </a:solidFill>
                <a:latin typeface="Trebuchet MS" pitchFamily="34" charset="0"/>
              </a:defRPr>
            </a:lvl9pPr>
          </a:lstStyle>
          <a:p>
            <a:pPr lvl="1" eaLnBrk="1" hangingPunct="1">
              <a:spcBef>
                <a:spcPts val="1600"/>
              </a:spcBef>
              <a:buClr>
                <a:schemeClr val="tx1"/>
              </a:buClr>
              <a:buFont typeface="Arial" charset="0"/>
              <a:buChar char="•"/>
            </a:pPr>
            <a:r>
              <a:rPr lang="en-US" sz="2800" b="0">
                <a:solidFill>
                  <a:schemeClr val="tx1"/>
                </a:solidFill>
                <a:latin typeface="Calibri" pitchFamily="34" charset="0"/>
              </a:rPr>
              <a:t>USGS data: 1977 – present  (with some gaps – e.g. N. Bay from 1980-87) at 39 stations on the axis </a:t>
            </a:r>
          </a:p>
          <a:p>
            <a:pPr lvl="1" eaLnBrk="1" hangingPunct="1">
              <a:spcBef>
                <a:spcPts val="1600"/>
              </a:spcBef>
              <a:buClr>
                <a:schemeClr val="tx1"/>
              </a:buClr>
              <a:buFont typeface="Arial" charset="0"/>
              <a:buChar char="•"/>
            </a:pPr>
            <a:r>
              <a:rPr lang="en-US" sz="2800" b="0">
                <a:solidFill>
                  <a:schemeClr val="tx1"/>
                </a:solidFill>
                <a:latin typeface="Calibri" pitchFamily="34" charset="0"/>
              </a:rPr>
              <a:t>SFSU data: Pier assessments every 6 mins, North Bay research studies</a:t>
            </a:r>
          </a:p>
        </p:txBody>
      </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155575"/>
            <a:ext cx="7772400" cy="1143000"/>
          </a:xfrm>
        </p:spPr>
        <p:txBody>
          <a:bodyPr/>
          <a:lstStyle/>
          <a:p>
            <a:pPr eaLnBrk="1" hangingPunct="1"/>
            <a:r>
              <a:rPr lang="en-US" sz="3600" b="1" smtClean="0">
                <a:solidFill>
                  <a:srgbClr val="FFC000"/>
                </a:solidFill>
                <a:latin typeface="Calibri" pitchFamily="34" charset="0"/>
              </a:rPr>
              <a:t>Developing NNE Workplan for SF Bay-Process</a:t>
            </a:r>
          </a:p>
        </p:txBody>
      </p:sp>
      <p:sp>
        <p:nvSpPr>
          <p:cNvPr id="7" name="Striped Right Arrow 6"/>
          <p:cNvSpPr/>
          <p:nvPr/>
        </p:nvSpPr>
        <p:spPr bwMode="auto">
          <a:xfrm rot="5400000">
            <a:off x="4379119" y="4960144"/>
            <a:ext cx="573087" cy="1203325"/>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a:p>
        </p:txBody>
      </p:sp>
      <p:cxnSp>
        <p:nvCxnSpPr>
          <p:cNvPr id="6148" name="Straight Connector 8"/>
          <p:cNvCxnSpPr>
            <a:cxnSpLocks noChangeShapeType="1"/>
          </p:cNvCxnSpPr>
          <p:nvPr/>
        </p:nvCxnSpPr>
        <p:spPr bwMode="auto">
          <a:xfrm rot="10800000">
            <a:off x="685800" y="5273675"/>
            <a:ext cx="7772400" cy="1588"/>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11" name="Striped Right Arrow 10"/>
          <p:cNvSpPr/>
          <p:nvPr/>
        </p:nvSpPr>
        <p:spPr bwMode="auto">
          <a:xfrm rot="5400000">
            <a:off x="1533525" y="4965700"/>
            <a:ext cx="574675" cy="1190625"/>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2" name="Striped Right Arrow 11"/>
          <p:cNvSpPr/>
          <p:nvPr/>
        </p:nvSpPr>
        <p:spPr bwMode="auto">
          <a:xfrm rot="5400000">
            <a:off x="7065169" y="5015706"/>
            <a:ext cx="573088" cy="1089025"/>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6151" name="TextBox 12"/>
          <p:cNvSpPr txBox="1">
            <a:spLocks noChangeArrowheads="1"/>
          </p:cNvSpPr>
          <p:nvPr/>
        </p:nvSpPr>
        <p:spPr bwMode="auto">
          <a:xfrm>
            <a:off x="1225550" y="5845175"/>
            <a:ext cx="68913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400" b="1">
                <a:solidFill>
                  <a:srgbClr val="FFFF66"/>
                </a:solidFill>
                <a:latin typeface="Trebuchet MS" pitchFamily="34" charset="0"/>
              </a:defRPr>
            </a:lvl1pPr>
            <a:lvl2pPr marL="742950" indent="-285750" eaLnBrk="0" hangingPunct="0">
              <a:defRPr sz="3400" b="1">
                <a:solidFill>
                  <a:srgbClr val="FFFF66"/>
                </a:solidFill>
                <a:latin typeface="Trebuchet MS" pitchFamily="34" charset="0"/>
              </a:defRPr>
            </a:lvl2pPr>
            <a:lvl3pPr marL="1143000" indent="-228600" eaLnBrk="0" hangingPunct="0">
              <a:defRPr sz="3400" b="1">
                <a:solidFill>
                  <a:srgbClr val="FFFF66"/>
                </a:solidFill>
                <a:latin typeface="Trebuchet MS" pitchFamily="34" charset="0"/>
              </a:defRPr>
            </a:lvl3pPr>
            <a:lvl4pPr marL="1600200" indent="-228600" eaLnBrk="0" hangingPunct="0">
              <a:defRPr sz="3400" b="1">
                <a:solidFill>
                  <a:srgbClr val="FFFF66"/>
                </a:solidFill>
                <a:latin typeface="Trebuchet MS" pitchFamily="34" charset="0"/>
              </a:defRPr>
            </a:lvl4pPr>
            <a:lvl5pPr marL="2057400" indent="-228600" eaLnBrk="0" hangingPunct="0">
              <a:defRPr sz="3400" b="1">
                <a:solidFill>
                  <a:srgbClr val="FFFF66"/>
                </a:solidFill>
                <a:latin typeface="Trebuchet MS" pitchFamily="34" charset="0"/>
              </a:defRPr>
            </a:lvl5pPr>
            <a:lvl6pPr marL="2514600" indent="-228600" eaLnBrk="0" fontAlgn="base" hangingPunct="0">
              <a:spcBef>
                <a:spcPct val="0"/>
              </a:spcBef>
              <a:spcAft>
                <a:spcPct val="0"/>
              </a:spcAft>
              <a:defRPr sz="3400" b="1">
                <a:solidFill>
                  <a:srgbClr val="FFFF66"/>
                </a:solidFill>
                <a:latin typeface="Trebuchet MS" pitchFamily="34" charset="0"/>
              </a:defRPr>
            </a:lvl6pPr>
            <a:lvl7pPr marL="2971800" indent="-228600" eaLnBrk="0" fontAlgn="base" hangingPunct="0">
              <a:spcBef>
                <a:spcPct val="0"/>
              </a:spcBef>
              <a:spcAft>
                <a:spcPct val="0"/>
              </a:spcAft>
              <a:defRPr sz="3400" b="1">
                <a:solidFill>
                  <a:srgbClr val="FFFF66"/>
                </a:solidFill>
                <a:latin typeface="Trebuchet MS" pitchFamily="34" charset="0"/>
              </a:defRPr>
            </a:lvl7pPr>
            <a:lvl8pPr marL="3429000" indent="-228600" eaLnBrk="0" fontAlgn="base" hangingPunct="0">
              <a:spcBef>
                <a:spcPct val="0"/>
              </a:spcBef>
              <a:spcAft>
                <a:spcPct val="0"/>
              </a:spcAft>
              <a:defRPr sz="3400" b="1">
                <a:solidFill>
                  <a:srgbClr val="FFFF66"/>
                </a:solidFill>
                <a:latin typeface="Trebuchet MS" pitchFamily="34" charset="0"/>
              </a:defRPr>
            </a:lvl8pPr>
            <a:lvl9pPr marL="3886200" indent="-228600" eaLnBrk="0" fontAlgn="base" hangingPunct="0">
              <a:spcBef>
                <a:spcPct val="0"/>
              </a:spcBef>
              <a:spcAft>
                <a:spcPct val="0"/>
              </a:spcAft>
              <a:defRPr sz="3400" b="1">
                <a:solidFill>
                  <a:srgbClr val="FFFF66"/>
                </a:solidFill>
                <a:latin typeface="Trebuchet MS" pitchFamily="34" charset="0"/>
              </a:defRPr>
            </a:lvl9pPr>
          </a:lstStyle>
          <a:p>
            <a:pPr algn="ctr" eaLnBrk="1" hangingPunct="1"/>
            <a:r>
              <a:rPr lang="en-US" sz="3200" b="0">
                <a:latin typeface="Calibri" pitchFamily="34" charset="0"/>
              </a:rPr>
              <a:t>NNE Workplan for SF Bay</a:t>
            </a:r>
          </a:p>
        </p:txBody>
      </p:sp>
      <p:sp>
        <p:nvSpPr>
          <p:cNvPr id="14" name="Rectangle 3"/>
          <p:cNvSpPr txBox="1">
            <a:spLocks noChangeArrowheads="1"/>
          </p:cNvSpPr>
          <p:nvPr/>
        </p:nvSpPr>
        <p:spPr bwMode="auto">
          <a:xfrm>
            <a:off x="293688" y="1377950"/>
            <a:ext cx="4198937" cy="3848100"/>
          </a:xfrm>
          <a:prstGeom prst="rect">
            <a:avLst/>
          </a:prstGeom>
          <a:noFill/>
          <a:ln w="9525">
            <a:solidFill>
              <a:schemeClr val="tx1"/>
            </a:solidFill>
            <a:miter lim="800000"/>
            <a:headEnd/>
            <a:tailEnd/>
          </a:ln>
        </p:spPr>
        <p:txBody>
          <a:bodyPr/>
          <a:lstStyle/>
          <a:p>
            <a:pPr marL="342900" indent="-342900">
              <a:spcBef>
                <a:spcPct val="20000"/>
              </a:spcBef>
              <a:spcAft>
                <a:spcPts val="600"/>
              </a:spcAft>
              <a:buClr>
                <a:schemeClr val="folHlink"/>
              </a:buClr>
              <a:buSzPct val="100000"/>
              <a:buFont typeface="Wingdings" pitchFamily="2" charset="2"/>
              <a:buNone/>
              <a:defRPr/>
            </a:pPr>
            <a:r>
              <a:rPr lang="en-US" sz="2800" b="0" u="sng" kern="0" dirty="0">
                <a:solidFill>
                  <a:schemeClr val="tx1"/>
                </a:solidFill>
                <a:latin typeface="Calibri" pitchFamily="34" charset="0"/>
                <a:cs typeface="Times New Roman" pitchFamily="18" charset="0"/>
              </a:rPr>
              <a:t>Science</a:t>
            </a:r>
          </a:p>
          <a:p>
            <a:pPr marL="342900" indent="-342900">
              <a:spcBef>
                <a:spcPct val="20000"/>
              </a:spcBef>
              <a:spcAft>
                <a:spcPts val="600"/>
              </a:spcAft>
              <a:buClr>
                <a:schemeClr val="folHlink"/>
              </a:buClr>
              <a:buSzPct val="100000"/>
              <a:buFont typeface="Arial" pitchFamily="34" charset="0"/>
              <a:buChar char="•"/>
              <a:defRPr/>
            </a:pPr>
            <a:r>
              <a:rPr lang="en-US" sz="2600" b="0" kern="0" dirty="0">
                <a:solidFill>
                  <a:schemeClr val="tx1"/>
                </a:solidFill>
                <a:latin typeface="Calibri" pitchFamily="34" charset="0"/>
                <a:cs typeface="Times New Roman" pitchFamily="18" charset="0"/>
              </a:rPr>
              <a:t>Form technical team</a:t>
            </a:r>
          </a:p>
          <a:p>
            <a:pPr marL="342900" indent="-342900">
              <a:spcBef>
                <a:spcPct val="20000"/>
              </a:spcBef>
              <a:spcAft>
                <a:spcPts val="600"/>
              </a:spcAft>
              <a:buClr>
                <a:schemeClr val="folHlink"/>
              </a:buClr>
              <a:buSzPct val="100000"/>
              <a:buFont typeface="Arial" pitchFamily="34" charset="0"/>
              <a:buChar char="•"/>
              <a:defRPr/>
            </a:pPr>
            <a:r>
              <a:rPr lang="en-US" sz="2600" b="0" kern="0" dirty="0">
                <a:solidFill>
                  <a:schemeClr val="tx1"/>
                </a:solidFill>
                <a:latin typeface="Calibri" pitchFamily="34" charset="0"/>
                <a:cs typeface="Times New Roman" pitchFamily="18" charset="0"/>
              </a:rPr>
              <a:t>Review literature on use of NNE candidate indicators in SF Bay</a:t>
            </a:r>
          </a:p>
          <a:p>
            <a:pPr marL="342900" indent="-342900">
              <a:spcBef>
                <a:spcPct val="20000"/>
              </a:spcBef>
              <a:spcAft>
                <a:spcPts val="600"/>
              </a:spcAft>
              <a:buClr>
                <a:schemeClr val="folHlink"/>
              </a:buClr>
              <a:buSzPct val="100000"/>
              <a:buFont typeface="Arial" pitchFamily="34" charset="0"/>
              <a:buChar char="•"/>
              <a:defRPr/>
            </a:pPr>
            <a:r>
              <a:rPr lang="en-US" sz="2600" b="0" kern="0" dirty="0">
                <a:solidFill>
                  <a:schemeClr val="tx1"/>
                </a:solidFill>
                <a:latin typeface="Calibri" pitchFamily="34" charset="0"/>
                <a:cs typeface="Times New Roman" pitchFamily="18" charset="0"/>
              </a:rPr>
              <a:t>Identify “promising” indicators, data gaps and recommended next steps</a:t>
            </a:r>
          </a:p>
          <a:p>
            <a:pPr marL="342900" indent="-342900">
              <a:spcBef>
                <a:spcPct val="20000"/>
              </a:spcBef>
              <a:spcAft>
                <a:spcPct val="60000"/>
              </a:spcAft>
              <a:buClr>
                <a:schemeClr val="folHlink"/>
              </a:buClr>
              <a:buSzPct val="100000"/>
              <a:buFont typeface="Wingdings" pitchFamily="2" charset="2"/>
              <a:buChar char="§"/>
              <a:defRPr/>
            </a:pPr>
            <a:endParaRPr lang="en-US" sz="2800" b="0" kern="0" dirty="0">
              <a:solidFill>
                <a:schemeClr val="tx1"/>
              </a:solidFill>
              <a:latin typeface="Calibri" pitchFamily="34" charset="0"/>
              <a:cs typeface="Times New Roman" pitchFamily="18" charset="0"/>
            </a:endParaRPr>
          </a:p>
        </p:txBody>
      </p:sp>
      <p:sp>
        <p:nvSpPr>
          <p:cNvPr id="15" name="Rectangle 3"/>
          <p:cNvSpPr txBox="1">
            <a:spLocks noChangeArrowheads="1"/>
          </p:cNvSpPr>
          <p:nvPr/>
        </p:nvSpPr>
        <p:spPr bwMode="auto">
          <a:xfrm>
            <a:off x="4724400" y="1354138"/>
            <a:ext cx="4216400" cy="3849687"/>
          </a:xfrm>
          <a:prstGeom prst="rect">
            <a:avLst/>
          </a:prstGeom>
          <a:noFill/>
          <a:ln w="9525">
            <a:solidFill>
              <a:schemeClr val="tx1"/>
            </a:solidFill>
            <a:miter lim="800000"/>
            <a:headEnd/>
            <a:tailEnd/>
          </a:ln>
        </p:spPr>
        <p:txBody>
          <a:bodyPr/>
          <a:lstStyle/>
          <a:p>
            <a:pPr marL="342900" indent="-342900">
              <a:spcBef>
                <a:spcPct val="20000"/>
              </a:spcBef>
              <a:spcAft>
                <a:spcPts val="600"/>
              </a:spcAft>
              <a:buClr>
                <a:schemeClr val="folHlink"/>
              </a:buClr>
              <a:buSzPct val="100000"/>
              <a:buFont typeface="Wingdings" pitchFamily="2" charset="2"/>
              <a:buNone/>
              <a:defRPr/>
            </a:pPr>
            <a:r>
              <a:rPr lang="en-US" sz="2800" b="0" u="sng" kern="0" dirty="0">
                <a:solidFill>
                  <a:schemeClr val="tx1"/>
                </a:solidFill>
                <a:latin typeface="Calibri" pitchFamily="34" charset="0"/>
                <a:cs typeface="Times New Roman" pitchFamily="18" charset="0"/>
              </a:rPr>
              <a:t>Stakeholders</a:t>
            </a:r>
          </a:p>
          <a:p>
            <a:pPr marL="342900" indent="-342900">
              <a:spcBef>
                <a:spcPct val="20000"/>
              </a:spcBef>
              <a:spcAft>
                <a:spcPts val="600"/>
              </a:spcAft>
              <a:buClr>
                <a:schemeClr val="folHlink"/>
              </a:buClr>
              <a:buSzPct val="100000"/>
              <a:buFont typeface="Arial" pitchFamily="34" charset="0"/>
              <a:buChar char="•"/>
              <a:defRPr/>
            </a:pPr>
            <a:r>
              <a:rPr lang="en-US" sz="2600" b="0" kern="0" dirty="0">
                <a:solidFill>
                  <a:schemeClr val="tx1"/>
                </a:solidFill>
                <a:latin typeface="Calibri" pitchFamily="34" charset="0"/>
                <a:cs typeface="Times New Roman" pitchFamily="18" charset="0"/>
              </a:rPr>
              <a:t>Form SF Bay SAG</a:t>
            </a:r>
          </a:p>
          <a:p>
            <a:pPr marL="342900" indent="-342900">
              <a:spcBef>
                <a:spcPct val="20000"/>
              </a:spcBef>
              <a:spcAft>
                <a:spcPts val="600"/>
              </a:spcAft>
              <a:buClr>
                <a:schemeClr val="folHlink"/>
              </a:buClr>
              <a:buSzPct val="100000"/>
              <a:buFont typeface="Arial" pitchFamily="34" charset="0"/>
              <a:buChar char="•"/>
              <a:defRPr/>
            </a:pPr>
            <a:r>
              <a:rPr lang="en-US" sz="2600" b="0" kern="0" dirty="0">
                <a:solidFill>
                  <a:schemeClr val="tx1"/>
                </a:solidFill>
                <a:latin typeface="Calibri" pitchFamily="34" charset="0"/>
                <a:cs typeface="Times New Roman" pitchFamily="18" charset="0"/>
              </a:rPr>
              <a:t>Review NNE  framework &amp; background documents</a:t>
            </a:r>
          </a:p>
          <a:p>
            <a:pPr marL="342900" indent="-342900">
              <a:spcBef>
                <a:spcPct val="20000"/>
              </a:spcBef>
              <a:spcAft>
                <a:spcPts val="600"/>
              </a:spcAft>
              <a:buClr>
                <a:schemeClr val="folHlink"/>
              </a:buClr>
              <a:buSzPct val="100000"/>
              <a:buFont typeface="Arial" pitchFamily="34" charset="0"/>
              <a:buChar char="•"/>
              <a:defRPr/>
            </a:pPr>
            <a:r>
              <a:rPr lang="en-US" sz="2600" b="0" kern="0" dirty="0">
                <a:solidFill>
                  <a:schemeClr val="tx1"/>
                </a:solidFill>
                <a:latin typeface="Calibri" pitchFamily="34" charset="0"/>
                <a:cs typeface="Times New Roman" pitchFamily="18" charset="0"/>
              </a:rPr>
              <a:t>Provide feedback on literature review, data gaps and prioritize next steps</a:t>
            </a:r>
          </a:p>
          <a:p>
            <a:pPr marL="342900" indent="-342900">
              <a:spcBef>
                <a:spcPct val="20000"/>
              </a:spcBef>
              <a:spcAft>
                <a:spcPct val="60000"/>
              </a:spcAft>
              <a:buClr>
                <a:schemeClr val="folHlink"/>
              </a:buClr>
              <a:buSzPct val="100000"/>
              <a:buFont typeface="Wingdings" pitchFamily="2" charset="2"/>
              <a:buChar char="§"/>
              <a:defRPr/>
            </a:pPr>
            <a:endParaRPr lang="en-US" sz="2800" b="0" kern="0" dirty="0">
              <a:solidFill>
                <a:schemeClr val="tx1"/>
              </a:solidFill>
              <a:latin typeface="Calibri" pitchFamily="34" charset="0"/>
              <a:cs typeface="Times New Roman" pitchFamily="18" charset="0"/>
            </a:endParaRPr>
          </a:p>
        </p:txBody>
      </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86272"/>
            <a:ext cx="9144000" cy="646331"/>
          </a:xfrm>
          <a:prstGeom prst="rect">
            <a:avLst/>
          </a:prstGeom>
          <a:noFill/>
        </p:spPr>
        <p:txBody>
          <a:bodyPr>
            <a:spAutoFit/>
          </a:bodyPr>
          <a:lstStyle/>
          <a:p>
            <a:pPr algn="ctr" fontAlgn="auto">
              <a:spcBef>
                <a:spcPts val="0"/>
              </a:spcBef>
              <a:spcAft>
                <a:spcPts val="0"/>
              </a:spcAft>
              <a:defRPr/>
            </a:pPr>
            <a:r>
              <a:rPr lang="en-US" sz="3600" dirty="0">
                <a:ln w="1905"/>
                <a:solidFill>
                  <a:srgbClr val="FFC000"/>
                </a:solidFill>
                <a:effectLst>
                  <a:innerShdw blurRad="69850" dist="43180" dir="5400000">
                    <a:srgbClr val="000000">
                      <a:alpha val="65000"/>
                    </a:srgbClr>
                  </a:innerShdw>
                </a:effectLst>
                <a:latin typeface="Calibri" pitchFamily="34" charset="0"/>
              </a:rPr>
              <a:t>Status and Trends: Phytoplankton Biomass</a:t>
            </a:r>
          </a:p>
        </p:txBody>
      </p:sp>
      <p:sp>
        <p:nvSpPr>
          <p:cNvPr id="41987" name="TextBox 4"/>
          <p:cNvSpPr txBox="1">
            <a:spLocks noChangeArrowheads="1"/>
          </p:cNvSpPr>
          <p:nvPr/>
        </p:nvSpPr>
        <p:spPr bwMode="auto">
          <a:xfrm>
            <a:off x="222250" y="1092200"/>
            <a:ext cx="8804275"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225425" eaLnBrk="0" hangingPunct="0">
              <a:defRPr sz="3400" b="1">
                <a:solidFill>
                  <a:srgbClr val="FFFF66"/>
                </a:solidFill>
                <a:latin typeface="Trebuchet MS" pitchFamily="34" charset="0"/>
              </a:defRPr>
            </a:lvl1pPr>
            <a:lvl2pPr marL="742950" indent="-285750" eaLnBrk="0" hangingPunct="0">
              <a:defRPr sz="3400" b="1">
                <a:solidFill>
                  <a:srgbClr val="FFFF66"/>
                </a:solidFill>
                <a:latin typeface="Trebuchet MS" pitchFamily="34" charset="0"/>
              </a:defRPr>
            </a:lvl2pPr>
            <a:lvl3pPr marL="1143000" indent="-228600" eaLnBrk="0" hangingPunct="0">
              <a:defRPr sz="3400" b="1">
                <a:solidFill>
                  <a:srgbClr val="FFFF66"/>
                </a:solidFill>
                <a:latin typeface="Trebuchet MS" pitchFamily="34" charset="0"/>
              </a:defRPr>
            </a:lvl3pPr>
            <a:lvl4pPr marL="1600200" indent="-228600" eaLnBrk="0" hangingPunct="0">
              <a:defRPr sz="3400" b="1">
                <a:solidFill>
                  <a:srgbClr val="FFFF66"/>
                </a:solidFill>
                <a:latin typeface="Trebuchet MS" pitchFamily="34" charset="0"/>
              </a:defRPr>
            </a:lvl4pPr>
            <a:lvl5pPr marL="2057400" indent="-228600" eaLnBrk="0" hangingPunct="0">
              <a:defRPr sz="3400" b="1">
                <a:solidFill>
                  <a:srgbClr val="FFFF66"/>
                </a:solidFill>
                <a:latin typeface="Trebuchet MS" pitchFamily="34" charset="0"/>
              </a:defRPr>
            </a:lvl5pPr>
            <a:lvl6pPr marL="2514600" indent="-228600" eaLnBrk="0" fontAlgn="base" hangingPunct="0">
              <a:spcBef>
                <a:spcPct val="0"/>
              </a:spcBef>
              <a:spcAft>
                <a:spcPct val="0"/>
              </a:spcAft>
              <a:defRPr sz="3400" b="1">
                <a:solidFill>
                  <a:srgbClr val="FFFF66"/>
                </a:solidFill>
                <a:latin typeface="Trebuchet MS" pitchFamily="34" charset="0"/>
              </a:defRPr>
            </a:lvl6pPr>
            <a:lvl7pPr marL="2971800" indent="-228600" eaLnBrk="0" fontAlgn="base" hangingPunct="0">
              <a:spcBef>
                <a:spcPct val="0"/>
              </a:spcBef>
              <a:spcAft>
                <a:spcPct val="0"/>
              </a:spcAft>
              <a:defRPr sz="3400" b="1">
                <a:solidFill>
                  <a:srgbClr val="FFFF66"/>
                </a:solidFill>
                <a:latin typeface="Trebuchet MS" pitchFamily="34" charset="0"/>
              </a:defRPr>
            </a:lvl7pPr>
            <a:lvl8pPr marL="3429000" indent="-228600" eaLnBrk="0" fontAlgn="base" hangingPunct="0">
              <a:spcBef>
                <a:spcPct val="0"/>
              </a:spcBef>
              <a:spcAft>
                <a:spcPct val="0"/>
              </a:spcAft>
              <a:defRPr sz="3400" b="1">
                <a:solidFill>
                  <a:srgbClr val="FFFF66"/>
                </a:solidFill>
                <a:latin typeface="Trebuchet MS" pitchFamily="34" charset="0"/>
              </a:defRPr>
            </a:lvl8pPr>
            <a:lvl9pPr marL="3886200" indent="-228600" eaLnBrk="0" fontAlgn="base" hangingPunct="0">
              <a:spcBef>
                <a:spcPct val="0"/>
              </a:spcBef>
              <a:spcAft>
                <a:spcPct val="0"/>
              </a:spcAft>
              <a:defRPr sz="3400" b="1">
                <a:solidFill>
                  <a:srgbClr val="FFFF66"/>
                </a:solidFill>
                <a:latin typeface="Trebuchet MS" pitchFamily="34" charset="0"/>
              </a:defRPr>
            </a:lvl9pPr>
          </a:lstStyle>
          <a:p>
            <a:pPr eaLnBrk="1" hangingPunct="1">
              <a:spcBef>
                <a:spcPts val="1600"/>
              </a:spcBef>
              <a:buClr>
                <a:schemeClr val="tx1"/>
              </a:buClr>
              <a:buFont typeface="Arial" charset="0"/>
              <a:buChar char="•"/>
            </a:pPr>
            <a:r>
              <a:rPr lang="en-US" sz="2400" b="0">
                <a:solidFill>
                  <a:schemeClr val="tx1"/>
                </a:solidFill>
                <a:latin typeface="Calibri" pitchFamily="34" charset="0"/>
              </a:rPr>
              <a:t>Biomass is low relative to nutrient-enriched status</a:t>
            </a:r>
          </a:p>
          <a:p>
            <a:pPr eaLnBrk="1" hangingPunct="1">
              <a:spcBef>
                <a:spcPts val="1600"/>
              </a:spcBef>
              <a:buClr>
                <a:schemeClr val="tx1"/>
              </a:buClr>
              <a:buFont typeface="Arial" charset="0"/>
              <a:buChar char="•"/>
            </a:pPr>
            <a:r>
              <a:rPr lang="en-US" sz="2400" b="0">
                <a:solidFill>
                  <a:schemeClr val="tx1"/>
                </a:solidFill>
                <a:latin typeface="Calibri" pitchFamily="34" charset="0"/>
              </a:rPr>
              <a:t>Baseline biomass increasing- annual mean increasing 3-5% yr</a:t>
            </a:r>
            <a:r>
              <a:rPr lang="en-US" sz="2400" b="0" baseline="30000">
                <a:solidFill>
                  <a:schemeClr val="tx1"/>
                </a:solidFill>
                <a:latin typeface="Calibri" pitchFamily="34" charset="0"/>
              </a:rPr>
              <a:t>-1</a:t>
            </a:r>
          </a:p>
          <a:p>
            <a:pPr eaLnBrk="1" hangingPunct="1">
              <a:spcBef>
                <a:spcPts val="1600"/>
              </a:spcBef>
              <a:buClr>
                <a:schemeClr val="tx1"/>
              </a:buClr>
              <a:buFont typeface="Arial" charset="0"/>
              <a:buChar char="•"/>
            </a:pPr>
            <a:r>
              <a:rPr lang="en-US" sz="2400" b="0">
                <a:solidFill>
                  <a:schemeClr val="tx1"/>
                </a:solidFill>
                <a:latin typeface="Calibri" pitchFamily="34" charset="0"/>
              </a:rPr>
              <a:t>Most blooms develop on the shoals and spread to the axis</a:t>
            </a:r>
          </a:p>
          <a:p>
            <a:pPr eaLnBrk="1" hangingPunct="1">
              <a:spcBef>
                <a:spcPts val="1600"/>
              </a:spcBef>
              <a:buClr>
                <a:schemeClr val="tx1"/>
              </a:buClr>
              <a:buFont typeface="Arial" charset="0"/>
              <a:buChar char="•"/>
            </a:pPr>
            <a:r>
              <a:rPr lang="en-US" sz="2400" b="0">
                <a:solidFill>
                  <a:schemeClr val="tx1"/>
                </a:solidFill>
                <a:latin typeface="Calibri" pitchFamily="34" charset="0"/>
              </a:rPr>
              <a:t>Productivity is highest in the South Bay, moderate in the Central Bay, lower in San Pablo Bay and lowest in Suisun Bay</a:t>
            </a:r>
          </a:p>
          <a:p>
            <a:pPr eaLnBrk="1" hangingPunct="1">
              <a:spcBef>
                <a:spcPts val="1600"/>
              </a:spcBef>
              <a:buClr>
                <a:schemeClr val="tx1"/>
              </a:buClr>
              <a:buFont typeface="Arial" charset="0"/>
              <a:buChar char="•"/>
            </a:pPr>
            <a:r>
              <a:rPr lang="en-US" sz="2400" b="0">
                <a:solidFill>
                  <a:schemeClr val="tx1"/>
                </a:solidFill>
                <a:latin typeface="Calibri" pitchFamily="34" charset="0"/>
              </a:rPr>
              <a:t>Spring bloom but fall blooms now also</a:t>
            </a:r>
          </a:p>
          <a:p>
            <a:pPr lvl="1" eaLnBrk="1" hangingPunct="1">
              <a:spcBef>
                <a:spcPts val="1600"/>
              </a:spcBef>
              <a:buClr>
                <a:schemeClr val="tx1"/>
              </a:buClr>
              <a:buFont typeface="Arial" charset="0"/>
              <a:buChar char="•"/>
            </a:pPr>
            <a:endParaRPr lang="en-US" sz="2400" b="0">
              <a:solidFill>
                <a:schemeClr val="tx1"/>
              </a:solidFill>
              <a:latin typeface="Calibri" pitchFamily="34" charset="0"/>
            </a:endParaRPr>
          </a:p>
        </p:txBody>
      </p:sp>
      <p:pic>
        <p:nvPicPr>
          <p:cNvPr id="4198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5200" y="4465638"/>
            <a:ext cx="3021013"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88" y="4465638"/>
            <a:ext cx="2905125"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1325" y="4465638"/>
            <a:ext cx="3028950"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bwMode="auto">
          <a:xfrm flipV="1">
            <a:off x="3406775" y="5986463"/>
            <a:ext cx="2484438" cy="106362"/>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86272"/>
            <a:ext cx="9144000" cy="707886"/>
          </a:xfrm>
          <a:prstGeom prst="rect">
            <a:avLst/>
          </a:prstGeom>
          <a:noFill/>
        </p:spPr>
        <p:txBody>
          <a:bodyPr>
            <a:spAutoFit/>
          </a:bodyPr>
          <a:lstStyle/>
          <a:p>
            <a:pPr algn="ctr" fontAlgn="auto">
              <a:spcBef>
                <a:spcPts val="0"/>
              </a:spcBef>
              <a:spcAft>
                <a:spcPts val="0"/>
              </a:spcAft>
              <a:defRPr/>
            </a:pPr>
            <a:r>
              <a:rPr lang="en-US" sz="4000" dirty="0">
                <a:ln w="1905"/>
                <a:solidFill>
                  <a:srgbClr val="FFC000"/>
                </a:solidFill>
                <a:effectLst>
                  <a:innerShdw blurRad="69850" dist="43180" dir="5400000">
                    <a:srgbClr val="000000">
                      <a:alpha val="65000"/>
                    </a:srgbClr>
                  </a:innerShdw>
                </a:effectLst>
                <a:latin typeface="Calibri" pitchFamily="34" charset="0"/>
              </a:rPr>
              <a:t>Phytoplankton Assemblage</a:t>
            </a:r>
          </a:p>
        </p:txBody>
      </p:sp>
      <p:sp>
        <p:nvSpPr>
          <p:cNvPr id="43011" name="TextBox 4"/>
          <p:cNvSpPr txBox="1">
            <a:spLocks noChangeArrowheads="1"/>
          </p:cNvSpPr>
          <p:nvPr/>
        </p:nvSpPr>
        <p:spPr bwMode="auto">
          <a:xfrm>
            <a:off x="381000" y="949325"/>
            <a:ext cx="8382000"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defRPr sz="3400" b="1">
                <a:solidFill>
                  <a:srgbClr val="FFFF66"/>
                </a:solidFill>
                <a:latin typeface="Trebuchet MS" pitchFamily="34" charset="0"/>
              </a:defRPr>
            </a:lvl1pPr>
            <a:lvl2pPr marL="742950" indent="-285750" eaLnBrk="0" hangingPunct="0">
              <a:defRPr sz="3400" b="1">
                <a:solidFill>
                  <a:srgbClr val="FFFF66"/>
                </a:solidFill>
                <a:latin typeface="Trebuchet MS" pitchFamily="34" charset="0"/>
              </a:defRPr>
            </a:lvl2pPr>
            <a:lvl3pPr marL="1143000" indent="-228600" eaLnBrk="0" hangingPunct="0">
              <a:defRPr sz="3400" b="1">
                <a:solidFill>
                  <a:srgbClr val="FFFF66"/>
                </a:solidFill>
                <a:latin typeface="Trebuchet MS" pitchFamily="34" charset="0"/>
              </a:defRPr>
            </a:lvl3pPr>
            <a:lvl4pPr marL="1600200" indent="-228600" eaLnBrk="0" hangingPunct="0">
              <a:defRPr sz="3400" b="1">
                <a:solidFill>
                  <a:srgbClr val="FFFF66"/>
                </a:solidFill>
                <a:latin typeface="Trebuchet MS" pitchFamily="34" charset="0"/>
              </a:defRPr>
            </a:lvl4pPr>
            <a:lvl5pPr marL="2057400" indent="-228600" eaLnBrk="0" hangingPunct="0">
              <a:defRPr sz="3400" b="1">
                <a:solidFill>
                  <a:srgbClr val="FFFF66"/>
                </a:solidFill>
                <a:latin typeface="Trebuchet MS" pitchFamily="34" charset="0"/>
              </a:defRPr>
            </a:lvl5pPr>
            <a:lvl6pPr marL="2514600" indent="-228600" eaLnBrk="0" fontAlgn="base" hangingPunct="0">
              <a:spcBef>
                <a:spcPct val="0"/>
              </a:spcBef>
              <a:spcAft>
                <a:spcPct val="0"/>
              </a:spcAft>
              <a:defRPr sz="3400" b="1">
                <a:solidFill>
                  <a:srgbClr val="FFFF66"/>
                </a:solidFill>
                <a:latin typeface="Trebuchet MS" pitchFamily="34" charset="0"/>
              </a:defRPr>
            </a:lvl6pPr>
            <a:lvl7pPr marL="2971800" indent="-228600" eaLnBrk="0" fontAlgn="base" hangingPunct="0">
              <a:spcBef>
                <a:spcPct val="0"/>
              </a:spcBef>
              <a:spcAft>
                <a:spcPct val="0"/>
              </a:spcAft>
              <a:defRPr sz="3400" b="1">
                <a:solidFill>
                  <a:srgbClr val="FFFF66"/>
                </a:solidFill>
                <a:latin typeface="Trebuchet MS" pitchFamily="34" charset="0"/>
              </a:defRPr>
            </a:lvl7pPr>
            <a:lvl8pPr marL="3429000" indent="-228600" eaLnBrk="0" fontAlgn="base" hangingPunct="0">
              <a:spcBef>
                <a:spcPct val="0"/>
              </a:spcBef>
              <a:spcAft>
                <a:spcPct val="0"/>
              </a:spcAft>
              <a:defRPr sz="3400" b="1">
                <a:solidFill>
                  <a:srgbClr val="FFFF66"/>
                </a:solidFill>
                <a:latin typeface="Trebuchet MS" pitchFamily="34" charset="0"/>
              </a:defRPr>
            </a:lvl8pPr>
            <a:lvl9pPr marL="3886200" indent="-228600" eaLnBrk="0" fontAlgn="base" hangingPunct="0">
              <a:spcBef>
                <a:spcPct val="0"/>
              </a:spcBef>
              <a:spcAft>
                <a:spcPct val="0"/>
              </a:spcAft>
              <a:defRPr sz="3400" b="1">
                <a:solidFill>
                  <a:srgbClr val="FFFF66"/>
                </a:solidFill>
                <a:latin typeface="Trebuchet MS" pitchFamily="34" charset="0"/>
              </a:defRPr>
            </a:lvl9pPr>
          </a:lstStyle>
          <a:p>
            <a:pPr eaLnBrk="1" hangingPunct="1">
              <a:spcBef>
                <a:spcPts val="1600"/>
              </a:spcBef>
              <a:buClr>
                <a:schemeClr val="tx1"/>
              </a:buClr>
              <a:buFont typeface="Arial" charset="0"/>
              <a:buChar char="•"/>
            </a:pPr>
            <a:r>
              <a:rPr lang="en-US" sz="2800" b="0">
                <a:solidFill>
                  <a:schemeClr val="tx1"/>
                </a:solidFill>
                <a:latin typeface="Calibri" pitchFamily="34" charset="0"/>
              </a:rPr>
              <a:t>What are the data available to make an assessment?</a:t>
            </a:r>
          </a:p>
          <a:p>
            <a:pPr lvl="1" eaLnBrk="1" hangingPunct="1">
              <a:spcBef>
                <a:spcPts val="600"/>
              </a:spcBef>
              <a:spcAft>
                <a:spcPts val="600"/>
              </a:spcAft>
              <a:buClr>
                <a:schemeClr val="tx1"/>
              </a:buClr>
              <a:buFont typeface="Arial" charset="0"/>
              <a:buChar char="•"/>
            </a:pPr>
            <a:r>
              <a:rPr lang="en-US" sz="2400" b="0">
                <a:solidFill>
                  <a:schemeClr val="tx1"/>
                </a:solidFill>
                <a:latin typeface="Calibri" pitchFamily="34" charset="0"/>
              </a:rPr>
              <a:t>No systematic data collection</a:t>
            </a:r>
          </a:p>
          <a:p>
            <a:pPr lvl="1" eaLnBrk="1" hangingPunct="1">
              <a:spcBef>
                <a:spcPts val="600"/>
              </a:spcBef>
              <a:spcAft>
                <a:spcPts val="600"/>
              </a:spcAft>
              <a:buClr>
                <a:schemeClr val="tx1"/>
              </a:buClr>
              <a:buFont typeface="Arial" charset="0"/>
              <a:buChar char="•"/>
            </a:pPr>
            <a:r>
              <a:rPr lang="en-US" sz="2400" b="0">
                <a:solidFill>
                  <a:schemeClr val="tx1"/>
                </a:solidFill>
                <a:latin typeface="Calibri" pitchFamily="34" charset="0"/>
              </a:rPr>
              <a:t>But several research papers e.g.:</a:t>
            </a:r>
          </a:p>
          <a:p>
            <a:pPr lvl="2" eaLnBrk="1" hangingPunct="1">
              <a:spcBef>
                <a:spcPts val="600"/>
              </a:spcBef>
              <a:spcAft>
                <a:spcPts val="600"/>
              </a:spcAft>
              <a:buClr>
                <a:schemeClr val="tx1"/>
              </a:buClr>
              <a:buFont typeface="Calibri" pitchFamily="34" charset="0"/>
              <a:buChar char="–"/>
            </a:pPr>
            <a:r>
              <a:rPr lang="en-US" sz="2000" b="0">
                <a:solidFill>
                  <a:schemeClr val="tx1"/>
                </a:solidFill>
                <a:latin typeface="Calibri" pitchFamily="34" charset="0"/>
              </a:rPr>
              <a:t>Cloern and Dufford, 2005 assessment of phytoplankton taxa (500 species)</a:t>
            </a:r>
          </a:p>
          <a:p>
            <a:pPr eaLnBrk="1" hangingPunct="1">
              <a:spcBef>
                <a:spcPts val="1600"/>
              </a:spcBef>
              <a:buClr>
                <a:schemeClr val="tx1"/>
              </a:buClr>
              <a:buFont typeface="Arial" charset="0"/>
              <a:buChar char="•"/>
            </a:pPr>
            <a:r>
              <a:rPr lang="en-US" sz="2800" b="0">
                <a:solidFill>
                  <a:schemeClr val="tx1"/>
                </a:solidFill>
                <a:latin typeface="Calibri" pitchFamily="34" charset="0"/>
              </a:rPr>
              <a:t>What do these data say with respect to status and trends?</a:t>
            </a:r>
          </a:p>
          <a:p>
            <a:pPr lvl="1" eaLnBrk="1" hangingPunct="1">
              <a:spcBef>
                <a:spcPts val="600"/>
              </a:spcBef>
              <a:spcAft>
                <a:spcPts val="600"/>
              </a:spcAft>
              <a:buClr>
                <a:schemeClr val="tx1"/>
              </a:buClr>
              <a:buFont typeface="Arial" charset="0"/>
              <a:buChar char="•"/>
            </a:pPr>
            <a:r>
              <a:rPr lang="en-US" sz="2400" b="0">
                <a:solidFill>
                  <a:schemeClr val="tx1"/>
                </a:solidFill>
                <a:latin typeface="Calibri" pitchFamily="34" charset="0"/>
              </a:rPr>
              <a:t>20  species make up &gt;90% of the biomass</a:t>
            </a:r>
          </a:p>
          <a:p>
            <a:pPr lvl="1" eaLnBrk="1" hangingPunct="1">
              <a:spcBef>
                <a:spcPts val="600"/>
              </a:spcBef>
              <a:spcAft>
                <a:spcPts val="600"/>
              </a:spcAft>
              <a:buClr>
                <a:schemeClr val="tx1"/>
              </a:buClr>
              <a:buFont typeface="Arial" charset="0"/>
              <a:buChar char="•"/>
            </a:pPr>
            <a:r>
              <a:rPr lang="en-US" sz="2400" b="0">
                <a:solidFill>
                  <a:schemeClr val="tx1"/>
                </a:solidFill>
                <a:latin typeface="Calibri" pitchFamily="34" charset="0"/>
              </a:rPr>
              <a:t>Diatoms as a group make up 81% of the biomass</a:t>
            </a:r>
          </a:p>
          <a:p>
            <a:pPr lvl="1" eaLnBrk="1" hangingPunct="1">
              <a:spcBef>
                <a:spcPts val="600"/>
              </a:spcBef>
              <a:spcAft>
                <a:spcPts val="600"/>
              </a:spcAft>
              <a:buClr>
                <a:schemeClr val="tx1"/>
              </a:buClr>
              <a:buFont typeface="Arial" charset="0"/>
              <a:buChar char="•"/>
            </a:pPr>
            <a:r>
              <a:rPr lang="en-US" sz="2400" b="0">
                <a:solidFill>
                  <a:schemeClr val="tx1"/>
                </a:solidFill>
                <a:latin typeface="Calibri" pitchFamily="34" charset="0"/>
              </a:rPr>
              <a:t>Large cells make up 40% of the biomass</a:t>
            </a:r>
          </a:p>
          <a:p>
            <a:pPr lvl="1" eaLnBrk="1" hangingPunct="1">
              <a:spcBef>
                <a:spcPts val="600"/>
              </a:spcBef>
              <a:spcAft>
                <a:spcPts val="600"/>
              </a:spcAft>
              <a:buClr>
                <a:schemeClr val="tx1"/>
              </a:buClr>
              <a:buFont typeface="Arial" charset="0"/>
              <a:buChar char="•"/>
            </a:pPr>
            <a:r>
              <a:rPr lang="en-US" sz="2400" b="0">
                <a:solidFill>
                  <a:schemeClr val="tx1"/>
                </a:solidFill>
                <a:latin typeface="Calibri" pitchFamily="34" charset="0"/>
              </a:rPr>
              <a:t>No data to assess assemblage trends</a:t>
            </a:r>
          </a:p>
        </p:txBody>
      </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86272"/>
            <a:ext cx="9144000" cy="1323439"/>
          </a:xfrm>
          <a:prstGeom prst="rect">
            <a:avLst/>
          </a:prstGeom>
          <a:noFill/>
        </p:spPr>
        <p:txBody>
          <a:bodyPr>
            <a:spAutoFit/>
          </a:bodyPr>
          <a:lstStyle/>
          <a:p>
            <a:pPr algn="ctr" fontAlgn="auto">
              <a:spcBef>
                <a:spcPts val="0"/>
              </a:spcBef>
              <a:spcAft>
                <a:spcPts val="0"/>
              </a:spcAft>
              <a:defRPr/>
            </a:pPr>
            <a:r>
              <a:rPr lang="en-US" sz="4000" dirty="0">
                <a:ln w="1905"/>
                <a:solidFill>
                  <a:srgbClr val="FFC000"/>
                </a:solidFill>
                <a:effectLst>
                  <a:innerShdw blurRad="69850" dist="43180" dir="5400000">
                    <a:srgbClr val="000000">
                      <a:alpha val="65000"/>
                    </a:srgbClr>
                  </a:innerShdw>
                </a:effectLst>
                <a:latin typeface="Calibri" pitchFamily="34" charset="0"/>
              </a:rPr>
              <a:t>Harmful Algal Blooms Cell Counts / Toxin Concentrations</a:t>
            </a:r>
          </a:p>
        </p:txBody>
      </p:sp>
      <p:sp>
        <p:nvSpPr>
          <p:cNvPr id="44035" name="TextBox 4"/>
          <p:cNvSpPr txBox="1">
            <a:spLocks noChangeArrowheads="1"/>
          </p:cNvSpPr>
          <p:nvPr/>
        </p:nvSpPr>
        <p:spPr bwMode="auto">
          <a:xfrm>
            <a:off x="379413" y="1903413"/>
            <a:ext cx="83820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defRPr sz="3400" b="1">
                <a:solidFill>
                  <a:srgbClr val="FFFF66"/>
                </a:solidFill>
                <a:latin typeface="Trebuchet MS" pitchFamily="34" charset="0"/>
              </a:defRPr>
            </a:lvl1pPr>
            <a:lvl2pPr marL="742950" indent="-285750" eaLnBrk="0" hangingPunct="0">
              <a:defRPr sz="3400" b="1">
                <a:solidFill>
                  <a:srgbClr val="FFFF66"/>
                </a:solidFill>
                <a:latin typeface="Trebuchet MS" pitchFamily="34" charset="0"/>
              </a:defRPr>
            </a:lvl2pPr>
            <a:lvl3pPr marL="1143000" indent="-228600" eaLnBrk="0" hangingPunct="0">
              <a:defRPr sz="3400" b="1">
                <a:solidFill>
                  <a:srgbClr val="FFFF66"/>
                </a:solidFill>
                <a:latin typeface="Trebuchet MS" pitchFamily="34" charset="0"/>
              </a:defRPr>
            </a:lvl3pPr>
            <a:lvl4pPr marL="1600200" indent="-228600" eaLnBrk="0" hangingPunct="0">
              <a:defRPr sz="3400" b="1">
                <a:solidFill>
                  <a:srgbClr val="FFFF66"/>
                </a:solidFill>
                <a:latin typeface="Trebuchet MS" pitchFamily="34" charset="0"/>
              </a:defRPr>
            </a:lvl4pPr>
            <a:lvl5pPr marL="2057400" indent="-228600" eaLnBrk="0" hangingPunct="0">
              <a:defRPr sz="3400" b="1">
                <a:solidFill>
                  <a:srgbClr val="FFFF66"/>
                </a:solidFill>
                <a:latin typeface="Trebuchet MS" pitchFamily="34" charset="0"/>
              </a:defRPr>
            </a:lvl5pPr>
            <a:lvl6pPr marL="2514600" indent="-228600" eaLnBrk="0" fontAlgn="base" hangingPunct="0">
              <a:spcBef>
                <a:spcPct val="0"/>
              </a:spcBef>
              <a:spcAft>
                <a:spcPct val="0"/>
              </a:spcAft>
              <a:defRPr sz="3400" b="1">
                <a:solidFill>
                  <a:srgbClr val="FFFF66"/>
                </a:solidFill>
                <a:latin typeface="Trebuchet MS" pitchFamily="34" charset="0"/>
              </a:defRPr>
            </a:lvl6pPr>
            <a:lvl7pPr marL="2971800" indent="-228600" eaLnBrk="0" fontAlgn="base" hangingPunct="0">
              <a:spcBef>
                <a:spcPct val="0"/>
              </a:spcBef>
              <a:spcAft>
                <a:spcPct val="0"/>
              </a:spcAft>
              <a:defRPr sz="3400" b="1">
                <a:solidFill>
                  <a:srgbClr val="FFFF66"/>
                </a:solidFill>
                <a:latin typeface="Trebuchet MS" pitchFamily="34" charset="0"/>
              </a:defRPr>
            </a:lvl7pPr>
            <a:lvl8pPr marL="3429000" indent="-228600" eaLnBrk="0" fontAlgn="base" hangingPunct="0">
              <a:spcBef>
                <a:spcPct val="0"/>
              </a:spcBef>
              <a:spcAft>
                <a:spcPct val="0"/>
              </a:spcAft>
              <a:defRPr sz="3400" b="1">
                <a:solidFill>
                  <a:srgbClr val="FFFF66"/>
                </a:solidFill>
                <a:latin typeface="Trebuchet MS" pitchFamily="34" charset="0"/>
              </a:defRPr>
            </a:lvl8pPr>
            <a:lvl9pPr marL="3886200" indent="-228600" eaLnBrk="0" fontAlgn="base" hangingPunct="0">
              <a:spcBef>
                <a:spcPct val="0"/>
              </a:spcBef>
              <a:spcAft>
                <a:spcPct val="0"/>
              </a:spcAft>
              <a:defRPr sz="3400" b="1">
                <a:solidFill>
                  <a:srgbClr val="FFFF66"/>
                </a:solidFill>
                <a:latin typeface="Trebuchet MS" pitchFamily="34" charset="0"/>
              </a:defRPr>
            </a:lvl9pPr>
          </a:lstStyle>
          <a:p>
            <a:pPr eaLnBrk="1" hangingPunct="1">
              <a:spcBef>
                <a:spcPts val="1600"/>
              </a:spcBef>
              <a:buClr>
                <a:schemeClr val="tx1"/>
              </a:buClr>
            </a:pPr>
            <a:r>
              <a:rPr lang="en-US" sz="2800" b="0" dirty="0">
                <a:solidFill>
                  <a:schemeClr val="tx1"/>
                </a:solidFill>
                <a:latin typeface="Calibri" pitchFamily="34" charset="0"/>
              </a:rPr>
              <a:t>What are the data available to make an assessment?</a:t>
            </a:r>
          </a:p>
          <a:p>
            <a:pPr lvl="1" indent="-506413" eaLnBrk="1" hangingPunct="1">
              <a:spcBef>
                <a:spcPts val="1600"/>
              </a:spcBef>
              <a:buClr>
                <a:schemeClr val="tx1"/>
              </a:buClr>
              <a:buFont typeface="Arial" charset="0"/>
              <a:buChar char="•"/>
            </a:pPr>
            <a:r>
              <a:rPr lang="en-US" sz="2400" b="0" dirty="0">
                <a:solidFill>
                  <a:schemeClr val="tx1"/>
                </a:solidFill>
                <a:latin typeface="Calibri" pitchFamily="34" charset="0"/>
              </a:rPr>
              <a:t>No systematic data collection</a:t>
            </a:r>
          </a:p>
          <a:p>
            <a:pPr lvl="1" indent="-506413" eaLnBrk="1" hangingPunct="1">
              <a:spcBef>
                <a:spcPts val="1600"/>
              </a:spcBef>
              <a:buClr>
                <a:schemeClr val="tx1"/>
              </a:buClr>
              <a:buFont typeface="Arial" charset="0"/>
              <a:buChar char="•"/>
            </a:pPr>
            <a:r>
              <a:rPr lang="en-US" sz="2400" b="0" dirty="0">
                <a:solidFill>
                  <a:schemeClr val="tx1"/>
                </a:solidFill>
                <a:latin typeface="Calibri" pitchFamily="34" charset="0"/>
              </a:rPr>
              <a:t>But a number of research papers e.g.:</a:t>
            </a:r>
          </a:p>
          <a:p>
            <a:pPr lvl="2" indent="-449263" eaLnBrk="1" hangingPunct="1">
              <a:spcBef>
                <a:spcPts val="1600"/>
              </a:spcBef>
              <a:buClr>
                <a:schemeClr val="tx1"/>
              </a:buClr>
              <a:buFont typeface="Calibri" pitchFamily="34" charset="0"/>
              <a:buChar char="–"/>
            </a:pPr>
            <a:r>
              <a:rPr lang="en-US" sz="2400" b="0" dirty="0">
                <a:solidFill>
                  <a:schemeClr val="tx1"/>
                </a:solidFill>
                <a:latin typeface="Calibri" pitchFamily="34" charset="0"/>
              </a:rPr>
              <a:t>Cloern and Dufford (2005) study of phytoplankton taxa</a:t>
            </a:r>
          </a:p>
          <a:p>
            <a:pPr lvl="2" indent="-449263" eaLnBrk="1" hangingPunct="1">
              <a:spcBef>
                <a:spcPts val="1600"/>
              </a:spcBef>
              <a:buClr>
                <a:schemeClr val="tx1"/>
              </a:buClr>
              <a:buFont typeface="Calibri" pitchFamily="34" charset="0"/>
              <a:buChar char="–"/>
            </a:pPr>
            <a:r>
              <a:rPr lang="en-US" sz="2400" b="0" dirty="0">
                <a:solidFill>
                  <a:schemeClr val="tx1"/>
                </a:solidFill>
                <a:latin typeface="Calibri" pitchFamily="34" charset="0"/>
              </a:rPr>
              <a:t>Lehman and others 2003, 2005, 2008 N. Bay and Delta cyanobacteria (Microcystis </a:t>
            </a:r>
            <a:r>
              <a:rPr lang="en-US" sz="2400" b="0" i="1" dirty="0">
                <a:solidFill>
                  <a:schemeClr val="tx1"/>
                </a:solidFill>
                <a:latin typeface="Calibri" pitchFamily="34" charset="0"/>
              </a:rPr>
              <a:t>aeruginosa)</a:t>
            </a:r>
          </a:p>
        </p:txBody>
      </p:sp>
      <p:pic>
        <p:nvPicPr>
          <p:cNvPr id="440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7088" y="5448300"/>
            <a:ext cx="119538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950" y="5448300"/>
            <a:ext cx="132397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Rectangle 1"/>
          <p:cNvSpPr>
            <a:spLocks noChangeArrowheads="1"/>
          </p:cNvSpPr>
          <p:nvPr/>
        </p:nvSpPr>
        <p:spPr bwMode="auto">
          <a:xfrm>
            <a:off x="2441575" y="5662613"/>
            <a:ext cx="1360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i="1">
                <a:solidFill>
                  <a:schemeClr val="tx1"/>
                </a:solidFill>
                <a:latin typeface="Calibri" pitchFamily="34" charset="0"/>
              </a:rPr>
              <a:t>Microcystis</a:t>
            </a:r>
            <a:endParaRPr lang="en-US" sz="2000" i="1"/>
          </a:p>
        </p:txBody>
      </p:sp>
      <p:sp>
        <p:nvSpPr>
          <p:cNvPr id="44039" name="Rectangle 7"/>
          <p:cNvSpPr>
            <a:spLocks noChangeArrowheads="1"/>
          </p:cNvSpPr>
          <p:nvPr/>
        </p:nvSpPr>
        <p:spPr bwMode="auto">
          <a:xfrm>
            <a:off x="4243388" y="5662613"/>
            <a:ext cx="2933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i="1">
                <a:solidFill>
                  <a:schemeClr val="tx1"/>
                </a:solidFill>
                <a:latin typeface="Calibri" pitchFamily="34" charset="0"/>
              </a:rPr>
              <a:t>Heterosigma akashiwo</a:t>
            </a:r>
            <a:endParaRPr lang="en-US" sz="2000" i="1"/>
          </a:p>
        </p:txBody>
      </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86272"/>
            <a:ext cx="9144000" cy="1323439"/>
          </a:xfrm>
          <a:prstGeom prst="rect">
            <a:avLst/>
          </a:prstGeom>
          <a:noFill/>
        </p:spPr>
        <p:txBody>
          <a:bodyPr>
            <a:spAutoFit/>
          </a:bodyPr>
          <a:lstStyle/>
          <a:p>
            <a:pPr algn="ctr" fontAlgn="auto">
              <a:spcBef>
                <a:spcPts val="0"/>
              </a:spcBef>
              <a:spcAft>
                <a:spcPts val="0"/>
              </a:spcAft>
              <a:defRPr/>
            </a:pPr>
            <a:r>
              <a:rPr lang="en-US" sz="4000" dirty="0">
                <a:ln w="1905"/>
                <a:solidFill>
                  <a:srgbClr val="FFC000"/>
                </a:solidFill>
                <a:effectLst>
                  <a:innerShdw blurRad="69850" dist="43180" dir="5400000">
                    <a:srgbClr val="000000">
                      <a:alpha val="65000"/>
                    </a:srgbClr>
                  </a:innerShdw>
                </a:effectLst>
                <a:latin typeface="Calibri" pitchFamily="34" charset="0"/>
              </a:rPr>
              <a:t>Status and Trends: HAB Species Cell Counts / Toxin Concentrations</a:t>
            </a:r>
          </a:p>
        </p:txBody>
      </p:sp>
      <p:sp>
        <p:nvSpPr>
          <p:cNvPr id="45059" name="TextBox 4"/>
          <p:cNvSpPr txBox="1">
            <a:spLocks noChangeArrowheads="1"/>
          </p:cNvSpPr>
          <p:nvPr/>
        </p:nvSpPr>
        <p:spPr bwMode="auto">
          <a:xfrm>
            <a:off x="423863" y="1893888"/>
            <a:ext cx="5370512"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defRPr sz="3400" b="1">
                <a:solidFill>
                  <a:srgbClr val="FFFF66"/>
                </a:solidFill>
                <a:latin typeface="Trebuchet MS" pitchFamily="34" charset="0"/>
              </a:defRPr>
            </a:lvl1pPr>
            <a:lvl2pPr marL="742950" indent="-285750" eaLnBrk="0" hangingPunct="0">
              <a:defRPr sz="3400" b="1">
                <a:solidFill>
                  <a:srgbClr val="FFFF66"/>
                </a:solidFill>
                <a:latin typeface="Trebuchet MS" pitchFamily="34" charset="0"/>
              </a:defRPr>
            </a:lvl2pPr>
            <a:lvl3pPr marL="1143000" indent="-228600" eaLnBrk="0" hangingPunct="0">
              <a:defRPr sz="3400" b="1">
                <a:solidFill>
                  <a:srgbClr val="FFFF66"/>
                </a:solidFill>
                <a:latin typeface="Trebuchet MS" pitchFamily="34" charset="0"/>
              </a:defRPr>
            </a:lvl3pPr>
            <a:lvl4pPr marL="1600200" indent="-228600" eaLnBrk="0" hangingPunct="0">
              <a:defRPr sz="3400" b="1">
                <a:solidFill>
                  <a:srgbClr val="FFFF66"/>
                </a:solidFill>
                <a:latin typeface="Trebuchet MS" pitchFamily="34" charset="0"/>
              </a:defRPr>
            </a:lvl4pPr>
            <a:lvl5pPr marL="2057400" indent="-228600" eaLnBrk="0" hangingPunct="0">
              <a:defRPr sz="3400" b="1">
                <a:solidFill>
                  <a:srgbClr val="FFFF66"/>
                </a:solidFill>
                <a:latin typeface="Trebuchet MS" pitchFamily="34" charset="0"/>
              </a:defRPr>
            </a:lvl5pPr>
            <a:lvl6pPr marL="2514600" indent="-228600" eaLnBrk="0" fontAlgn="base" hangingPunct="0">
              <a:spcBef>
                <a:spcPct val="0"/>
              </a:spcBef>
              <a:spcAft>
                <a:spcPct val="0"/>
              </a:spcAft>
              <a:defRPr sz="3400" b="1">
                <a:solidFill>
                  <a:srgbClr val="FFFF66"/>
                </a:solidFill>
                <a:latin typeface="Trebuchet MS" pitchFamily="34" charset="0"/>
              </a:defRPr>
            </a:lvl6pPr>
            <a:lvl7pPr marL="2971800" indent="-228600" eaLnBrk="0" fontAlgn="base" hangingPunct="0">
              <a:spcBef>
                <a:spcPct val="0"/>
              </a:spcBef>
              <a:spcAft>
                <a:spcPct val="0"/>
              </a:spcAft>
              <a:defRPr sz="3400" b="1">
                <a:solidFill>
                  <a:srgbClr val="FFFF66"/>
                </a:solidFill>
                <a:latin typeface="Trebuchet MS" pitchFamily="34" charset="0"/>
              </a:defRPr>
            </a:lvl7pPr>
            <a:lvl8pPr marL="3429000" indent="-228600" eaLnBrk="0" fontAlgn="base" hangingPunct="0">
              <a:spcBef>
                <a:spcPct val="0"/>
              </a:spcBef>
              <a:spcAft>
                <a:spcPct val="0"/>
              </a:spcAft>
              <a:defRPr sz="3400" b="1">
                <a:solidFill>
                  <a:srgbClr val="FFFF66"/>
                </a:solidFill>
                <a:latin typeface="Trebuchet MS" pitchFamily="34" charset="0"/>
              </a:defRPr>
            </a:lvl8pPr>
            <a:lvl9pPr marL="3886200" indent="-228600" eaLnBrk="0" fontAlgn="base" hangingPunct="0">
              <a:spcBef>
                <a:spcPct val="0"/>
              </a:spcBef>
              <a:spcAft>
                <a:spcPct val="0"/>
              </a:spcAft>
              <a:defRPr sz="3400" b="1">
                <a:solidFill>
                  <a:srgbClr val="FFFF66"/>
                </a:solidFill>
                <a:latin typeface="Trebuchet MS" pitchFamily="34" charset="0"/>
              </a:defRPr>
            </a:lvl9pPr>
          </a:lstStyle>
          <a:p>
            <a:pPr eaLnBrk="1" hangingPunct="1">
              <a:spcBef>
                <a:spcPts val="1600"/>
              </a:spcBef>
              <a:buClr>
                <a:schemeClr val="tx1"/>
              </a:buClr>
              <a:buFont typeface="Arial" charset="0"/>
              <a:buChar char="•"/>
            </a:pPr>
            <a:r>
              <a:rPr lang="en-US" sz="2400" b="0">
                <a:solidFill>
                  <a:schemeClr val="tx1"/>
                </a:solidFill>
                <a:latin typeface="Calibri" pitchFamily="34" charset="0"/>
              </a:rPr>
              <a:t>SF Bay dominated by large celled diatoms - few HABs</a:t>
            </a:r>
          </a:p>
          <a:p>
            <a:pPr eaLnBrk="1" hangingPunct="1">
              <a:spcBef>
                <a:spcPts val="1600"/>
              </a:spcBef>
              <a:buClr>
                <a:schemeClr val="tx1"/>
              </a:buClr>
              <a:buFont typeface="Arial" charset="0"/>
              <a:buChar char="•"/>
            </a:pPr>
            <a:r>
              <a:rPr lang="en-US" sz="2400" b="0" i="1">
                <a:solidFill>
                  <a:schemeClr val="tx1"/>
                </a:solidFill>
                <a:latin typeface="Calibri" pitchFamily="34" charset="0"/>
              </a:rPr>
              <a:t>Microcystis</a:t>
            </a:r>
            <a:r>
              <a:rPr lang="en-US" sz="2400" b="0">
                <a:solidFill>
                  <a:schemeClr val="tx1"/>
                </a:solidFill>
                <a:latin typeface="Calibri" pitchFamily="34" charset="0"/>
              </a:rPr>
              <a:t> blooms in Delta and North Bay Jul-Nov since 1999</a:t>
            </a:r>
          </a:p>
          <a:p>
            <a:pPr eaLnBrk="1" hangingPunct="1">
              <a:spcBef>
                <a:spcPts val="1600"/>
              </a:spcBef>
              <a:buClr>
                <a:schemeClr val="tx1"/>
              </a:buClr>
              <a:buFont typeface="Arial" charset="0"/>
              <a:buChar char="•"/>
            </a:pPr>
            <a:r>
              <a:rPr lang="en-US" sz="2400" b="0">
                <a:solidFill>
                  <a:schemeClr val="tx1"/>
                </a:solidFill>
                <a:latin typeface="Calibri" pitchFamily="34" charset="0"/>
              </a:rPr>
              <a:t>Red tide </a:t>
            </a:r>
            <a:r>
              <a:rPr lang="en-US" sz="2400" b="0" i="1">
                <a:solidFill>
                  <a:schemeClr val="tx1"/>
                </a:solidFill>
                <a:latin typeface="Calibri" pitchFamily="34" charset="0"/>
              </a:rPr>
              <a:t>Heterosigma akashiwo </a:t>
            </a:r>
            <a:r>
              <a:rPr lang="en-US" sz="2400" b="0">
                <a:solidFill>
                  <a:schemeClr val="tx1"/>
                </a:solidFill>
                <a:latin typeface="Calibri" pitchFamily="34" charset="0"/>
              </a:rPr>
              <a:t>C. Bay seeded from outside Golden Gate</a:t>
            </a:r>
          </a:p>
          <a:p>
            <a:pPr eaLnBrk="1" hangingPunct="1">
              <a:spcBef>
                <a:spcPts val="1600"/>
              </a:spcBef>
              <a:buClr>
                <a:schemeClr val="tx1"/>
              </a:buClr>
              <a:buFont typeface="Arial" charset="0"/>
              <a:buChar char="•"/>
            </a:pPr>
            <a:r>
              <a:rPr lang="en-US" sz="2400" b="0">
                <a:solidFill>
                  <a:schemeClr val="tx1"/>
                </a:solidFill>
                <a:latin typeface="Calibri" pitchFamily="34" charset="0"/>
              </a:rPr>
              <a:t>Red tide </a:t>
            </a:r>
            <a:r>
              <a:rPr lang="en-US" sz="2400" b="0" i="1">
                <a:solidFill>
                  <a:schemeClr val="tx1"/>
                </a:solidFill>
                <a:latin typeface="Calibri" pitchFamily="34" charset="0"/>
              </a:rPr>
              <a:t>Akashiwo sanguinae </a:t>
            </a:r>
            <a:r>
              <a:rPr lang="en-US" sz="2400" b="0">
                <a:solidFill>
                  <a:schemeClr val="tx1"/>
                </a:solidFill>
                <a:latin typeface="Calibri" pitchFamily="34" charset="0"/>
              </a:rPr>
              <a:t>in S. Bay reached 200 </a:t>
            </a:r>
            <a:r>
              <a:rPr lang="el-GR" sz="2400" b="0">
                <a:solidFill>
                  <a:schemeClr val="tx1"/>
                </a:solidFill>
                <a:latin typeface="Calibri" pitchFamily="34" charset="0"/>
              </a:rPr>
              <a:t>μ</a:t>
            </a:r>
            <a:r>
              <a:rPr lang="en-US" sz="2400" b="0">
                <a:solidFill>
                  <a:schemeClr val="tx1"/>
                </a:solidFill>
                <a:latin typeface="Calibri" pitchFamily="34" charset="0"/>
              </a:rPr>
              <a:t>g/L chl.-a, reduced NH4 &amp;NOx very low, seeded outside Golden Gate</a:t>
            </a:r>
          </a:p>
        </p:txBody>
      </p:sp>
      <p:pic>
        <p:nvPicPr>
          <p:cNvPr id="4506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3100" y="1893888"/>
            <a:ext cx="3084513" cy="415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030681" y="186272"/>
            <a:ext cx="5106390" cy="1323439"/>
          </a:xfrm>
          <a:prstGeom prst="rect">
            <a:avLst/>
          </a:prstGeom>
          <a:noFill/>
        </p:spPr>
        <p:txBody>
          <a:bodyPr>
            <a:spAutoFit/>
          </a:bodyPr>
          <a:lstStyle/>
          <a:p>
            <a:pPr algn="ctr" fontAlgn="auto">
              <a:spcBef>
                <a:spcPts val="0"/>
              </a:spcBef>
              <a:spcAft>
                <a:spcPts val="0"/>
              </a:spcAft>
              <a:defRPr/>
            </a:pPr>
            <a:r>
              <a:rPr lang="en-US" sz="4000" dirty="0">
                <a:ln w="1905"/>
                <a:solidFill>
                  <a:srgbClr val="FFC000"/>
                </a:solidFill>
                <a:effectLst>
                  <a:innerShdw blurRad="69850" dist="43180" dir="5400000">
                    <a:srgbClr val="000000">
                      <a:alpha val="65000"/>
                    </a:srgbClr>
                  </a:innerShdw>
                </a:effectLst>
                <a:latin typeface="Calibri" pitchFamily="34" charset="0"/>
              </a:rPr>
              <a:t>Data Availability: Dissolved Oxygen </a:t>
            </a:r>
          </a:p>
        </p:txBody>
      </p:sp>
      <p:sp>
        <p:nvSpPr>
          <p:cNvPr id="46083" name="TextBox 4"/>
          <p:cNvSpPr txBox="1">
            <a:spLocks noChangeArrowheads="1"/>
          </p:cNvSpPr>
          <p:nvPr/>
        </p:nvSpPr>
        <p:spPr bwMode="auto">
          <a:xfrm>
            <a:off x="201613" y="1728788"/>
            <a:ext cx="8301037" cy="308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400" b="1">
                <a:solidFill>
                  <a:srgbClr val="FFFF66"/>
                </a:solidFill>
                <a:latin typeface="Trebuchet MS" pitchFamily="34" charset="0"/>
              </a:defRPr>
            </a:lvl1pPr>
            <a:lvl2pPr marL="742950" indent="-398463" eaLnBrk="0" hangingPunct="0">
              <a:defRPr sz="3400" b="1">
                <a:solidFill>
                  <a:srgbClr val="FFFF66"/>
                </a:solidFill>
                <a:latin typeface="Trebuchet MS" pitchFamily="34" charset="0"/>
              </a:defRPr>
            </a:lvl2pPr>
            <a:lvl3pPr marL="1143000" indent="-228600" eaLnBrk="0" hangingPunct="0">
              <a:defRPr sz="3400" b="1">
                <a:solidFill>
                  <a:srgbClr val="FFFF66"/>
                </a:solidFill>
                <a:latin typeface="Trebuchet MS" pitchFamily="34" charset="0"/>
              </a:defRPr>
            </a:lvl3pPr>
            <a:lvl4pPr marL="1600200" indent="-228600" eaLnBrk="0" hangingPunct="0">
              <a:defRPr sz="3400" b="1">
                <a:solidFill>
                  <a:srgbClr val="FFFF66"/>
                </a:solidFill>
                <a:latin typeface="Trebuchet MS" pitchFamily="34" charset="0"/>
              </a:defRPr>
            </a:lvl4pPr>
            <a:lvl5pPr marL="2057400" indent="-228600" eaLnBrk="0" hangingPunct="0">
              <a:defRPr sz="3400" b="1">
                <a:solidFill>
                  <a:srgbClr val="FFFF66"/>
                </a:solidFill>
                <a:latin typeface="Trebuchet MS" pitchFamily="34" charset="0"/>
              </a:defRPr>
            </a:lvl5pPr>
            <a:lvl6pPr marL="2514600" indent="-228600" eaLnBrk="0" fontAlgn="base" hangingPunct="0">
              <a:spcBef>
                <a:spcPct val="0"/>
              </a:spcBef>
              <a:spcAft>
                <a:spcPct val="0"/>
              </a:spcAft>
              <a:defRPr sz="3400" b="1">
                <a:solidFill>
                  <a:srgbClr val="FFFF66"/>
                </a:solidFill>
                <a:latin typeface="Trebuchet MS" pitchFamily="34" charset="0"/>
              </a:defRPr>
            </a:lvl6pPr>
            <a:lvl7pPr marL="2971800" indent="-228600" eaLnBrk="0" fontAlgn="base" hangingPunct="0">
              <a:spcBef>
                <a:spcPct val="0"/>
              </a:spcBef>
              <a:spcAft>
                <a:spcPct val="0"/>
              </a:spcAft>
              <a:defRPr sz="3400" b="1">
                <a:solidFill>
                  <a:srgbClr val="FFFF66"/>
                </a:solidFill>
                <a:latin typeface="Trebuchet MS" pitchFamily="34" charset="0"/>
              </a:defRPr>
            </a:lvl7pPr>
            <a:lvl8pPr marL="3429000" indent="-228600" eaLnBrk="0" fontAlgn="base" hangingPunct="0">
              <a:spcBef>
                <a:spcPct val="0"/>
              </a:spcBef>
              <a:spcAft>
                <a:spcPct val="0"/>
              </a:spcAft>
              <a:defRPr sz="3400" b="1">
                <a:solidFill>
                  <a:srgbClr val="FFFF66"/>
                </a:solidFill>
                <a:latin typeface="Trebuchet MS" pitchFamily="34" charset="0"/>
              </a:defRPr>
            </a:lvl8pPr>
            <a:lvl9pPr marL="3886200" indent="-228600" eaLnBrk="0" fontAlgn="base" hangingPunct="0">
              <a:spcBef>
                <a:spcPct val="0"/>
              </a:spcBef>
              <a:spcAft>
                <a:spcPct val="0"/>
              </a:spcAft>
              <a:defRPr sz="3400" b="1">
                <a:solidFill>
                  <a:srgbClr val="FFFF66"/>
                </a:solidFill>
                <a:latin typeface="Trebuchet MS" pitchFamily="34" charset="0"/>
              </a:defRPr>
            </a:lvl9pPr>
          </a:lstStyle>
          <a:p>
            <a:pPr lvl="1" eaLnBrk="1" hangingPunct="1">
              <a:spcBef>
                <a:spcPts val="1600"/>
              </a:spcBef>
              <a:buClr>
                <a:schemeClr val="tx1"/>
              </a:buClr>
              <a:buFont typeface="Arial" charset="0"/>
              <a:buChar char="•"/>
            </a:pPr>
            <a:r>
              <a:rPr lang="en-US" sz="2800" b="0">
                <a:solidFill>
                  <a:schemeClr val="tx1"/>
                </a:solidFill>
                <a:latin typeface="Calibri" pitchFamily="34" charset="0"/>
              </a:rPr>
              <a:t>USGS data: 1971 – present  (with some gaps – e.g. S. Bay from 1980-92) at 39 stations on the axis</a:t>
            </a:r>
          </a:p>
          <a:p>
            <a:pPr lvl="1" eaLnBrk="1" hangingPunct="1">
              <a:spcBef>
                <a:spcPts val="1600"/>
              </a:spcBef>
              <a:buClr>
                <a:schemeClr val="tx1"/>
              </a:buClr>
              <a:buFont typeface="Arial" charset="0"/>
              <a:buChar char="•"/>
            </a:pPr>
            <a:r>
              <a:rPr lang="en-US" sz="2800" b="0">
                <a:solidFill>
                  <a:schemeClr val="tx1"/>
                </a:solidFill>
                <a:latin typeface="Calibri" pitchFamily="34" charset="0"/>
              </a:rPr>
              <a:t>SFSU spring/summer research program in the N. Bay</a:t>
            </a:r>
          </a:p>
          <a:p>
            <a:pPr lvl="1" eaLnBrk="1" hangingPunct="1">
              <a:spcBef>
                <a:spcPts val="1600"/>
              </a:spcBef>
              <a:buClr>
                <a:schemeClr val="tx1"/>
              </a:buClr>
              <a:buFont typeface="Arial" charset="0"/>
              <a:buChar char="•"/>
            </a:pPr>
            <a:r>
              <a:rPr lang="en-US" sz="2800" b="0">
                <a:solidFill>
                  <a:schemeClr val="tx1"/>
                </a:solidFill>
                <a:latin typeface="Calibri" pitchFamily="34" charset="0"/>
              </a:rPr>
              <a:t>Various other research papers over the last several decades</a:t>
            </a:r>
          </a:p>
        </p:txBody>
      </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86272"/>
            <a:ext cx="9144000" cy="707886"/>
          </a:xfrm>
          <a:prstGeom prst="rect">
            <a:avLst/>
          </a:prstGeom>
          <a:noFill/>
        </p:spPr>
        <p:txBody>
          <a:bodyPr>
            <a:spAutoFit/>
          </a:bodyPr>
          <a:lstStyle/>
          <a:p>
            <a:pPr algn="ctr" fontAlgn="auto">
              <a:spcBef>
                <a:spcPts val="0"/>
              </a:spcBef>
              <a:spcAft>
                <a:spcPts val="0"/>
              </a:spcAft>
              <a:defRPr/>
            </a:pPr>
            <a:r>
              <a:rPr lang="en-US" sz="4000" dirty="0">
                <a:ln w="1905"/>
                <a:solidFill>
                  <a:srgbClr val="FFC000"/>
                </a:solidFill>
                <a:effectLst>
                  <a:innerShdw blurRad="69850" dist="43180" dir="5400000">
                    <a:srgbClr val="000000">
                      <a:alpha val="65000"/>
                    </a:srgbClr>
                  </a:innerShdw>
                </a:effectLst>
                <a:latin typeface="Calibri" pitchFamily="34" charset="0"/>
              </a:rPr>
              <a:t>Status and Trends: Dissolved Oxygen </a:t>
            </a:r>
          </a:p>
        </p:txBody>
      </p:sp>
      <p:sp>
        <p:nvSpPr>
          <p:cNvPr id="47107" name="TextBox 4"/>
          <p:cNvSpPr txBox="1">
            <a:spLocks noChangeArrowheads="1"/>
          </p:cNvSpPr>
          <p:nvPr/>
        </p:nvSpPr>
        <p:spPr bwMode="auto">
          <a:xfrm>
            <a:off x="245536" y="1174220"/>
            <a:ext cx="5888038" cy="491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5425" indent="-225425" eaLnBrk="0" hangingPunct="0">
              <a:defRPr sz="3400" b="1">
                <a:solidFill>
                  <a:srgbClr val="FFFF66"/>
                </a:solidFill>
                <a:latin typeface="Trebuchet MS" pitchFamily="34" charset="0"/>
              </a:defRPr>
            </a:lvl1pPr>
            <a:lvl2pPr marL="742950" indent="-285750" eaLnBrk="0" hangingPunct="0">
              <a:defRPr sz="3400" b="1">
                <a:solidFill>
                  <a:srgbClr val="FFFF66"/>
                </a:solidFill>
                <a:latin typeface="Trebuchet MS" pitchFamily="34" charset="0"/>
              </a:defRPr>
            </a:lvl2pPr>
            <a:lvl3pPr marL="1143000" indent="-228600" eaLnBrk="0" hangingPunct="0">
              <a:defRPr sz="3400" b="1">
                <a:solidFill>
                  <a:srgbClr val="FFFF66"/>
                </a:solidFill>
                <a:latin typeface="Trebuchet MS" pitchFamily="34" charset="0"/>
              </a:defRPr>
            </a:lvl3pPr>
            <a:lvl4pPr marL="1600200" indent="-228600" eaLnBrk="0" hangingPunct="0">
              <a:defRPr sz="3400" b="1">
                <a:solidFill>
                  <a:srgbClr val="FFFF66"/>
                </a:solidFill>
                <a:latin typeface="Trebuchet MS" pitchFamily="34" charset="0"/>
              </a:defRPr>
            </a:lvl4pPr>
            <a:lvl5pPr marL="2057400" indent="-228600" eaLnBrk="0" hangingPunct="0">
              <a:defRPr sz="3400" b="1">
                <a:solidFill>
                  <a:srgbClr val="FFFF66"/>
                </a:solidFill>
                <a:latin typeface="Trebuchet MS" pitchFamily="34" charset="0"/>
              </a:defRPr>
            </a:lvl5pPr>
            <a:lvl6pPr marL="2514600" indent="-228600" eaLnBrk="0" fontAlgn="base" hangingPunct="0">
              <a:spcBef>
                <a:spcPct val="0"/>
              </a:spcBef>
              <a:spcAft>
                <a:spcPct val="0"/>
              </a:spcAft>
              <a:defRPr sz="3400" b="1">
                <a:solidFill>
                  <a:srgbClr val="FFFF66"/>
                </a:solidFill>
                <a:latin typeface="Trebuchet MS" pitchFamily="34" charset="0"/>
              </a:defRPr>
            </a:lvl6pPr>
            <a:lvl7pPr marL="2971800" indent="-228600" eaLnBrk="0" fontAlgn="base" hangingPunct="0">
              <a:spcBef>
                <a:spcPct val="0"/>
              </a:spcBef>
              <a:spcAft>
                <a:spcPct val="0"/>
              </a:spcAft>
              <a:defRPr sz="3400" b="1">
                <a:solidFill>
                  <a:srgbClr val="FFFF66"/>
                </a:solidFill>
                <a:latin typeface="Trebuchet MS" pitchFamily="34" charset="0"/>
              </a:defRPr>
            </a:lvl7pPr>
            <a:lvl8pPr marL="3429000" indent="-228600" eaLnBrk="0" fontAlgn="base" hangingPunct="0">
              <a:spcBef>
                <a:spcPct val="0"/>
              </a:spcBef>
              <a:spcAft>
                <a:spcPct val="0"/>
              </a:spcAft>
              <a:defRPr sz="3400" b="1">
                <a:solidFill>
                  <a:srgbClr val="FFFF66"/>
                </a:solidFill>
                <a:latin typeface="Trebuchet MS" pitchFamily="34" charset="0"/>
              </a:defRPr>
            </a:lvl8pPr>
            <a:lvl9pPr marL="3886200" indent="-228600" eaLnBrk="0" fontAlgn="base" hangingPunct="0">
              <a:spcBef>
                <a:spcPct val="0"/>
              </a:spcBef>
              <a:spcAft>
                <a:spcPct val="0"/>
              </a:spcAft>
              <a:defRPr sz="3400" b="1">
                <a:solidFill>
                  <a:srgbClr val="FFFF66"/>
                </a:solidFill>
                <a:latin typeface="Trebuchet MS" pitchFamily="34" charset="0"/>
              </a:defRPr>
            </a:lvl9pPr>
          </a:lstStyle>
          <a:p>
            <a:pPr eaLnBrk="1" hangingPunct="1">
              <a:spcBef>
                <a:spcPts val="1600"/>
              </a:spcBef>
              <a:buClr>
                <a:schemeClr val="tx1"/>
              </a:buClr>
              <a:buFont typeface="Arial" charset="0"/>
              <a:buChar char="•"/>
            </a:pPr>
            <a:r>
              <a:rPr lang="en-US" sz="2600" b="0" dirty="0">
                <a:solidFill>
                  <a:schemeClr val="tx1"/>
                </a:solidFill>
                <a:latin typeface="Calibri" pitchFamily="34" charset="0"/>
              </a:rPr>
              <a:t>Prior to wastewater treatment upgrades, lower DO each summer and near zero after treatment plant failures</a:t>
            </a:r>
          </a:p>
          <a:p>
            <a:pPr eaLnBrk="1" hangingPunct="1">
              <a:spcBef>
                <a:spcPts val="1600"/>
              </a:spcBef>
              <a:buClr>
                <a:schemeClr val="tx1"/>
              </a:buClr>
              <a:buFont typeface="Arial" charset="0"/>
              <a:buChar char="•"/>
            </a:pPr>
            <a:r>
              <a:rPr lang="en-US" sz="2600" b="0" dirty="0">
                <a:solidFill>
                  <a:schemeClr val="tx1"/>
                </a:solidFill>
                <a:latin typeface="Calibri" pitchFamily="34" charset="0"/>
              </a:rPr>
              <a:t>Today, oxygen concentrations mostly meet existing DO basin plan objectives</a:t>
            </a:r>
          </a:p>
          <a:p>
            <a:pPr eaLnBrk="1" hangingPunct="1">
              <a:spcBef>
                <a:spcPts val="1600"/>
              </a:spcBef>
              <a:buClr>
                <a:schemeClr val="tx1"/>
              </a:buClr>
              <a:buFont typeface="Arial" charset="0"/>
              <a:buChar char="•"/>
            </a:pPr>
            <a:r>
              <a:rPr lang="en-US" sz="2600" b="0" dirty="0">
                <a:solidFill>
                  <a:schemeClr val="tx1"/>
                </a:solidFill>
                <a:latin typeface="Calibri" pitchFamily="34" charset="0"/>
              </a:rPr>
              <a:t>Oxygen concentrations are lowest during the summer at all stations</a:t>
            </a:r>
          </a:p>
          <a:p>
            <a:pPr eaLnBrk="1" hangingPunct="1">
              <a:spcBef>
                <a:spcPts val="1600"/>
              </a:spcBef>
              <a:buClr>
                <a:schemeClr val="tx1"/>
              </a:buClr>
              <a:buFont typeface="Arial" charset="0"/>
              <a:buChar char="•"/>
            </a:pPr>
            <a:r>
              <a:rPr lang="en-US" sz="2600" b="0" dirty="0">
                <a:solidFill>
                  <a:schemeClr val="tx1"/>
                </a:solidFill>
                <a:latin typeface="Calibri" pitchFamily="34" charset="0"/>
              </a:rPr>
              <a:t>Low DO water occurs in some salt ponds</a:t>
            </a:r>
          </a:p>
          <a:p>
            <a:pPr eaLnBrk="1" hangingPunct="1">
              <a:spcBef>
                <a:spcPts val="1600"/>
              </a:spcBef>
              <a:buClr>
                <a:schemeClr val="tx1"/>
              </a:buClr>
              <a:buFont typeface="Arial" charset="0"/>
              <a:buChar char="•"/>
            </a:pPr>
            <a:r>
              <a:rPr lang="en-US" sz="2600" b="0" dirty="0">
                <a:solidFill>
                  <a:schemeClr val="tx1"/>
                </a:solidFill>
                <a:latin typeface="Calibri" pitchFamily="34" charset="0"/>
              </a:rPr>
              <a:t>Bottom water DO decreasing 1.5-2.5% per decade Suisun, San Pablo and S. Bay</a:t>
            </a:r>
          </a:p>
        </p:txBody>
      </p:sp>
      <p:pic>
        <p:nvPicPr>
          <p:cNvPr id="4710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0150" y="1387475"/>
            <a:ext cx="2806700"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71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9038" y="3730625"/>
            <a:ext cx="281940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bwMode="auto">
          <a:xfrm>
            <a:off x="6931025" y="4905375"/>
            <a:ext cx="2155825" cy="61913"/>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86272"/>
            <a:ext cx="9144000" cy="707886"/>
          </a:xfrm>
          <a:prstGeom prst="rect">
            <a:avLst/>
          </a:prstGeom>
          <a:noFill/>
        </p:spPr>
        <p:txBody>
          <a:bodyPr>
            <a:spAutoFit/>
          </a:bodyPr>
          <a:lstStyle/>
          <a:p>
            <a:pPr algn="ctr" fontAlgn="auto">
              <a:spcBef>
                <a:spcPts val="0"/>
              </a:spcBef>
              <a:spcAft>
                <a:spcPts val="0"/>
              </a:spcAft>
              <a:defRPr/>
            </a:pPr>
            <a:r>
              <a:rPr lang="en-US" sz="4000" dirty="0">
                <a:ln w="1905"/>
                <a:solidFill>
                  <a:srgbClr val="FFC000"/>
                </a:solidFill>
                <a:effectLst>
                  <a:innerShdw blurRad="69850" dist="43180" dir="5400000">
                    <a:srgbClr val="000000">
                      <a:alpha val="65000"/>
                    </a:srgbClr>
                  </a:innerShdw>
                </a:effectLst>
                <a:latin typeface="Calibri" pitchFamily="34" charset="0"/>
              </a:rPr>
              <a:t>Macroalgal Biomass and Cover</a:t>
            </a:r>
          </a:p>
        </p:txBody>
      </p:sp>
      <p:sp>
        <p:nvSpPr>
          <p:cNvPr id="48131" name="TextBox 4"/>
          <p:cNvSpPr txBox="1">
            <a:spLocks noChangeArrowheads="1"/>
          </p:cNvSpPr>
          <p:nvPr/>
        </p:nvSpPr>
        <p:spPr bwMode="auto">
          <a:xfrm>
            <a:off x="381000" y="1017057"/>
            <a:ext cx="8382000" cy="531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defRPr sz="3400" b="1">
                <a:solidFill>
                  <a:srgbClr val="FFFF66"/>
                </a:solidFill>
                <a:latin typeface="Trebuchet MS" pitchFamily="34" charset="0"/>
              </a:defRPr>
            </a:lvl1pPr>
            <a:lvl2pPr marL="742950" indent="-285750" eaLnBrk="0" hangingPunct="0">
              <a:defRPr sz="3400" b="1">
                <a:solidFill>
                  <a:srgbClr val="FFFF66"/>
                </a:solidFill>
                <a:latin typeface="Trebuchet MS" pitchFamily="34" charset="0"/>
              </a:defRPr>
            </a:lvl2pPr>
            <a:lvl3pPr marL="1143000" indent="-228600" eaLnBrk="0" hangingPunct="0">
              <a:defRPr sz="3400" b="1">
                <a:solidFill>
                  <a:srgbClr val="FFFF66"/>
                </a:solidFill>
                <a:latin typeface="Trebuchet MS" pitchFamily="34" charset="0"/>
              </a:defRPr>
            </a:lvl3pPr>
            <a:lvl4pPr marL="1600200" indent="-228600" eaLnBrk="0" hangingPunct="0">
              <a:defRPr sz="3400" b="1">
                <a:solidFill>
                  <a:srgbClr val="FFFF66"/>
                </a:solidFill>
                <a:latin typeface="Trebuchet MS" pitchFamily="34" charset="0"/>
              </a:defRPr>
            </a:lvl4pPr>
            <a:lvl5pPr marL="2057400" indent="-228600" eaLnBrk="0" hangingPunct="0">
              <a:defRPr sz="3400" b="1">
                <a:solidFill>
                  <a:srgbClr val="FFFF66"/>
                </a:solidFill>
                <a:latin typeface="Trebuchet MS" pitchFamily="34" charset="0"/>
              </a:defRPr>
            </a:lvl5pPr>
            <a:lvl6pPr marL="2514600" indent="-228600" eaLnBrk="0" fontAlgn="base" hangingPunct="0">
              <a:spcBef>
                <a:spcPct val="0"/>
              </a:spcBef>
              <a:spcAft>
                <a:spcPct val="0"/>
              </a:spcAft>
              <a:defRPr sz="3400" b="1">
                <a:solidFill>
                  <a:srgbClr val="FFFF66"/>
                </a:solidFill>
                <a:latin typeface="Trebuchet MS" pitchFamily="34" charset="0"/>
              </a:defRPr>
            </a:lvl6pPr>
            <a:lvl7pPr marL="2971800" indent="-228600" eaLnBrk="0" fontAlgn="base" hangingPunct="0">
              <a:spcBef>
                <a:spcPct val="0"/>
              </a:spcBef>
              <a:spcAft>
                <a:spcPct val="0"/>
              </a:spcAft>
              <a:defRPr sz="3400" b="1">
                <a:solidFill>
                  <a:srgbClr val="FFFF66"/>
                </a:solidFill>
                <a:latin typeface="Trebuchet MS" pitchFamily="34" charset="0"/>
              </a:defRPr>
            </a:lvl7pPr>
            <a:lvl8pPr marL="3429000" indent="-228600" eaLnBrk="0" fontAlgn="base" hangingPunct="0">
              <a:spcBef>
                <a:spcPct val="0"/>
              </a:spcBef>
              <a:spcAft>
                <a:spcPct val="0"/>
              </a:spcAft>
              <a:defRPr sz="3400" b="1">
                <a:solidFill>
                  <a:srgbClr val="FFFF66"/>
                </a:solidFill>
                <a:latin typeface="Trebuchet MS" pitchFamily="34" charset="0"/>
              </a:defRPr>
            </a:lvl8pPr>
            <a:lvl9pPr marL="3886200" indent="-228600" eaLnBrk="0" fontAlgn="base" hangingPunct="0">
              <a:spcBef>
                <a:spcPct val="0"/>
              </a:spcBef>
              <a:spcAft>
                <a:spcPct val="0"/>
              </a:spcAft>
              <a:defRPr sz="3400" b="1">
                <a:solidFill>
                  <a:srgbClr val="FFFF66"/>
                </a:solidFill>
                <a:latin typeface="Trebuchet MS" pitchFamily="34" charset="0"/>
              </a:defRPr>
            </a:lvl9pPr>
          </a:lstStyle>
          <a:p>
            <a:pPr eaLnBrk="1" hangingPunct="1">
              <a:spcBef>
                <a:spcPts val="1600"/>
              </a:spcBef>
              <a:buClr>
                <a:schemeClr val="tx1"/>
              </a:buClr>
              <a:buFont typeface="Arial" charset="0"/>
              <a:buChar char="•"/>
            </a:pPr>
            <a:r>
              <a:rPr lang="en-US" sz="2800" b="0" dirty="0">
                <a:solidFill>
                  <a:schemeClr val="tx1"/>
                </a:solidFill>
                <a:latin typeface="Calibri" pitchFamily="34" charset="0"/>
              </a:rPr>
              <a:t>What are the data available to make an assessment?</a:t>
            </a:r>
          </a:p>
          <a:p>
            <a:pPr lvl="1" eaLnBrk="1" hangingPunct="1">
              <a:spcBef>
                <a:spcPts val="1200"/>
              </a:spcBef>
              <a:buClr>
                <a:schemeClr val="tx1"/>
              </a:buClr>
              <a:buFont typeface="Calibri" pitchFamily="34" charset="0"/>
              <a:buChar char="–"/>
            </a:pPr>
            <a:r>
              <a:rPr lang="en-US" sz="2400" b="0" dirty="0">
                <a:solidFill>
                  <a:schemeClr val="tx1"/>
                </a:solidFill>
                <a:latin typeface="Calibri" pitchFamily="34" charset="0"/>
              </a:rPr>
              <a:t>There is no regular program of observation in SF Bay</a:t>
            </a:r>
          </a:p>
          <a:p>
            <a:pPr lvl="1" eaLnBrk="1" hangingPunct="1">
              <a:spcBef>
                <a:spcPts val="1200"/>
              </a:spcBef>
              <a:buClr>
                <a:schemeClr val="tx1"/>
              </a:buClr>
              <a:buFont typeface="Calibri" pitchFamily="34" charset="0"/>
              <a:buChar char="–"/>
            </a:pPr>
            <a:r>
              <a:rPr lang="en-US" sz="2400" b="0" dirty="0">
                <a:solidFill>
                  <a:schemeClr val="tx1"/>
                </a:solidFill>
                <a:latin typeface="Calibri" pitchFamily="34" charset="0"/>
              </a:rPr>
              <a:t>A limited survey of macroalgal abundance in seagrass beds is slated for Spring 2011</a:t>
            </a:r>
          </a:p>
          <a:p>
            <a:pPr eaLnBrk="1" hangingPunct="1">
              <a:spcBef>
                <a:spcPts val="1600"/>
              </a:spcBef>
              <a:buClr>
                <a:schemeClr val="tx1"/>
              </a:buClr>
              <a:buFont typeface="Arial" charset="0"/>
              <a:buChar char="•"/>
            </a:pPr>
            <a:r>
              <a:rPr lang="en-US" sz="2800" b="0" dirty="0">
                <a:solidFill>
                  <a:schemeClr val="tx1"/>
                </a:solidFill>
                <a:latin typeface="Calibri" pitchFamily="34" charset="0"/>
              </a:rPr>
              <a:t>What do these data say with respect to status and trends?</a:t>
            </a:r>
          </a:p>
          <a:p>
            <a:pPr lvl="1" eaLnBrk="1" hangingPunct="1">
              <a:spcBef>
                <a:spcPts val="1200"/>
              </a:spcBef>
              <a:buClr>
                <a:schemeClr val="tx1"/>
              </a:buClr>
              <a:buFont typeface="Calibri" pitchFamily="34" charset="0"/>
              <a:buChar char="–"/>
            </a:pPr>
            <a:r>
              <a:rPr lang="en-US" sz="2400" b="0" dirty="0">
                <a:solidFill>
                  <a:schemeClr val="tx1"/>
                </a:solidFill>
                <a:latin typeface="Calibri" pitchFamily="34" charset="0"/>
              </a:rPr>
              <a:t>Survey published in 1985 identified 162 species,  with four dominant common</a:t>
            </a:r>
          </a:p>
          <a:p>
            <a:pPr lvl="1" eaLnBrk="1" hangingPunct="1">
              <a:spcBef>
                <a:spcPts val="1200"/>
              </a:spcBef>
              <a:buClr>
                <a:schemeClr val="tx1"/>
              </a:buClr>
              <a:buFont typeface="Calibri" pitchFamily="34" charset="0"/>
              <a:buChar char="–"/>
            </a:pPr>
            <a:r>
              <a:rPr lang="en-US" sz="2400" b="0" dirty="0">
                <a:solidFill>
                  <a:schemeClr val="tx1"/>
                </a:solidFill>
                <a:latin typeface="Calibri" pitchFamily="34" charset="0"/>
              </a:rPr>
              <a:t>Occurs on hard substrate – but found with lesser diversity on mud and salt flats, e.g. rafting mats on eelgrass</a:t>
            </a:r>
          </a:p>
          <a:p>
            <a:pPr lvl="1" eaLnBrk="1" hangingPunct="1">
              <a:spcBef>
                <a:spcPts val="1200"/>
              </a:spcBef>
              <a:buClr>
                <a:schemeClr val="tx1"/>
              </a:buClr>
              <a:buFont typeface="Calibri" pitchFamily="34" charset="0"/>
              <a:buChar char="–"/>
            </a:pPr>
            <a:r>
              <a:rPr lang="en-US" sz="2400" b="0" dirty="0">
                <a:solidFill>
                  <a:schemeClr val="tx1"/>
                </a:solidFill>
                <a:latin typeface="Calibri" pitchFamily="34" charset="0"/>
              </a:rPr>
              <a:t>Highest biomass abundance in the summer (May-Sep</a:t>
            </a:r>
            <a:r>
              <a:rPr lang="en-US" sz="2400" b="0" dirty="0" smtClean="0">
                <a:solidFill>
                  <a:schemeClr val="tx1"/>
                </a:solidFill>
                <a:latin typeface="Calibri" pitchFamily="34" charset="0"/>
              </a:rPr>
              <a:t>)</a:t>
            </a:r>
            <a:endParaRPr lang="en-US" sz="2400" b="0" dirty="0">
              <a:solidFill>
                <a:schemeClr val="tx1"/>
              </a:solidFill>
              <a:latin typeface="Calibri" pitchFamily="34" charset="0"/>
            </a:endParaRPr>
          </a:p>
        </p:txBody>
      </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86272"/>
            <a:ext cx="9144000" cy="707886"/>
          </a:xfrm>
          <a:prstGeom prst="rect">
            <a:avLst/>
          </a:prstGeom>
          <a:noFill/>
        </p:spPr>
        <p:txBody>
          <a:bodyPr>
            <a:spAutoFit/>
          </a:bodyPr>
          <a:lstStyle/>
          <a:p>
            <a:pPr algn="ctr" fontAlgn="auto">
              <a:spcBef>
                <a:spcPts val="0"/>
              </a:spcBef>
              <a:spcAft>
                <a:spcPts val="0"/>
              </a:spcAft>
              <a:defRPr/>
            </a:pPr>
            <a:r>
              <a:rPr lang="en-US" sz="4000" dirty="0">
                <a:ln w="1905"/>
                <a:solidFill>
                  <a:srgbClr val="FFC000"/>
                </a:solidFill>
                <a:effectLst>
                  <a:innerShdw blurRad="69850" dist="43180" dir="5400000">
                    <a:srgbClr val="000000">
                      <a:alpha val="65000"/>
                    </a:srgbClr>
                  </a:innerShdw>
                </a:effectLst>
                <a:latin typeface="Calibri" pitchFamily="34" charset="0"/>
              </a:rPr>
              <a:t>Water Column C, N, P, Si</a:t>
            </a:r>
          </a:p>
        </p:txBody>
      </p:sp>
      <p:sp>
        <p:nvSpPr>
          <p:cNvPr id="49155" name="TextBox 4"/>
          <p:cNvSpPr txBox="1">
            <a:spLocks noChangeArrowheads="1"/>
          </p:cNvSpPr>
          <p:nvPr/>
        </p:nvSpPr>
        <p:spPr bwMode="auto">
          <a:xfrm>
            <a:off x="381000" y="931495"/>
            <a:ext cx="8466138" cy="552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defRPr sz="3400" b="1">
                <a:solidFill>
                  <a:srgbClr val="FFFF66"/>
                </a:solidFill>
                <a:latin typeface="Trebuchet MS" pitchFamily="34" charset="0"/>
              </a:defRPr>
            </a:lvl1pPr>
            <a:lvl2pPr marL="742950" indent="-285750" eaLnBrk="0" hangingPunct="0">
              <a:defRPr sz="3400" b="1">
                <a:solidFill>
                  <a:srgbClr val="FFFF66"/>
                </a:solidFill>
                <a:latin typeface="Trebuchet MS" pitchFamily="34" charset="0"/>
              </a:defRPr>
            </a:lvl2pPr>
            <a:lvl3pPr marL="1143000" indent="-228600" eaLnBrk="0" hangingPunct="0">
              <a:defRPr sz="3400" b="1">
                <a:solidFill>
                  <a:srgbClr val="FFFF66"/>
                </a:solidFill>
                <a:latin typeface="Trebuchet MS" pitchFamily="34" charset="0"/>
              </a:defRPr>
            </a:lvl3pPr>
            <a:lvl4pPr marL="1600200" indent="-228600" eaLnBrk="0" hangingPunct="0">
              <a:defRPr sz="3400" b="1">
                <a:solidFill>
                  <a:srgbClr val="FFFF66"/>
                </a:solidFill>
                <a:latin typeface="Trebuchet MS" pitchFamily="34" charset="0"/>
              </a:defRPr>
            </a:lvl4pPr>
            <a:lvl5pPr marL="2057400" indent="-228600" eaLnBrk="0" hangingPunct="0">
              <a:defRPr sz="3400" b="1">
                <a:solidFill>
                  <a:srgbClr val="FFFF66"/>
                </a:solidFill>
                <a:latin typeface="Trebuchet MS" pitchFamily="34" charset="0"/>
              </a:defRPr>
            </a:lvl5pPr>
            <a:lvl6pPr marL="2514600" indent="-228600" eaLnBrk="0" fontAlgn="base" hangingPunct="0">
              <a:spcBef>
                <a:spcPct val="0"/>
              </a:spcBef>
              <a:spcAft>
                <a:spcPct val="0"/>
              </a:spcAft>
              <a:defRPr sz="3400" b="1">
                <a:solidFill>
                  <a:srgbClr val="FFFF66"/>
                </a:solidFill>
                <a:latin typeface="Trebuchet MS" pitchFamily="34" charset="0"/>
              </a:defRPr>
            </a:lvl6pPr>
            <a:lvl7pPr marL="2971800" indent="-228600" eaLnBrk="0" fontAlgn="base" hangingPunct="0">
              <a:spcBef>
                <a:spcPct val="0"/>
              </a:spcBef>
              <a:spcAft>
                <a:spcPct val="0"/>
              </a:spcAft>
              <a:defRPr sz="3400" b="1">
                <a:solidFill>
                  <a:srgbClr val="FFFF66"/>
                </a:solidFill>
                <a:latin typeface="Trebuchet MS" pitchFamily="34" charset="0"/>
              </a:defRPr>
            </a:lvl7pPr>
            <a:lvl8pPr marL="3429000" indent="-228600" eaLnBrk="0" fontAlgn="base" hangingPunct="0">
              <a:spcBef>
                <a:spcPct val="0"/>
              </a:spcBef>
              <a:spcAft>
                <a:spcPct val="0"/>
              </a:spcAft>
              <a:defRPr sz="3400" b="1">
                <a:solidFill>
                  <a:srgbClr val="FFFF66"/>
                </a:solidFill>
                <a:latin typeface="Trebuchet MS" pitchFamily="34" charset="0"/>
              </a:defRPr>
            </a:lvl8pPr>
            <a:lvl9pPr marL="3886200" indent="-228600" eaLnBrk="0" fontAlgn="base" hangingPunct="0">
              <a:spcBef>
                <a:spcPct val="0"/>
              </a:spcBef>
              <a:spcAft>
                <a:spcPct val="0"/>
              </a:spcAft>
              <a:defRPr sz="3400" b="1">
                <a:solidFill>
                  <a:srgbClr val="FFFF66"/>
                </a:solidFill>
                <a:latin typeface="Trebuchet MS" pitchFamily="34" charset="0"/>
              </a:defRPr>
            </a:lvl9pPr>
          </a:lstStyle>
          <a:p>
            <a:pPr eaLnBrk="1" hangingPunct="1">
              <a:spcBef>
                <a:spcPts val="1600"/>
              </a:spcBef>
              <a:buClr>
                <a:schemeClr val="tx1"/>
              </a:buClr>
              <a:buFont typeface="Arial" charset="0"/>
              <a:buChar char="•"/>
            </a:pPr>
            <a:r>
              <a:rPr lang="en-US" sz="2800" b="0" dirty="0">
                <a:solidFill>
                  <a:schemeClr val="tx1"/>
                </a:solidFill>
                <a:latin typeface="Calibri" pitchFamily="34" charset="0"/>
              </a:rPr>
              <a:t>What are the data available to make an assessment</a:t>
            </a:r>
          </a:p>
          <a:p>
            <a:pPr lvl="1" eaLnBrk="1" hangingPunct="1">
              <a:spcBef>
                <a:spcPts val="1600"/>
              </a:spcBef>
              <a:buClr>
                <a:schemeClr val="tx1"/>
              </a:buClr>
              <a:buFont typeface="Calibri" pitchFamily="34" charset="0"/>
              <a:buChar char="–"/>
            </a:pPr>
            <a:r>
              <a:rPr lang="en-US" sz="2400" b="0" dirty="0">
                <a:solidFill>
                  <a:schemeClr val="tx1"/>
                </a:solidFill>
                <a:latin typeface="Calibri" pitchFamily="34" charset="0"/>
              </a:rPr>
              <a:t>Abundant data  from USGS research program: 1968 – present  at up to 39 stations per year on the axis </a:t>
            </a:r>
          </a:p>
          <a:p>
            <a:pPr lvl="1" eaLnBrk="1" hangingPunct="1">
              <a:spcBef>
                <a:spcPts val="1600"/>
              </a:spcBef>
              <a:buClr>
                <a:schemeClr val="tx1"/>
              </a:buClr>
              <a:buFont typeface="Calibri" pitchFamily="34" charset="0"/>
              <a:buChar char="–"/>
            </a:pPr>
            <a:r>
              <a:rPr lang="en-US" sz="2400" b="0" dirty="0">
                <a:solidFill>
                  <a:schemeClr val="tx1"/>
                </a:solidFill>
                <a:latin typeface="Calibri" pitchFamily="34" charset="0"/>
              </a:rPr>
              <a:t>Data on urea is limited to a few research studies</a:t>
            </a:r>
          </a:p>
          <a:p>
            <a:pPr lvl="1" eaLnBrk="1" hangingPunct="1">
              <a:spcBef>
                <a:spcPts val="1600"/>
              </a:spcBef>
              <a:buClr>
                <a:schemeClr val="tx1"/>
              </a:buClr>
              <a:buFont typeface="Arial" charset="0"/>
              <a:buChar char="•"/>
            </a:pPr>
            <a:endParaRPr lang="en-US" sz="800" b="0" dirty="0">
              <a:solidFill>
                <a:schemeClr val="tx1"/>
              </a:solidFill>
              <a:latin typeface="Calibri" pitchFamily="34" charset="0"/>
            </a:endParaRPr>
          </a:p>
          <a:p>
            <a:pPr eaLnBrk="1" hangingPunct="1">
              <a:spcBef>
                <a:spcPts val="1600"/>
              </a:spcBef>
              <a:buClr>
                <a:schemeClr val="tx1"/>
              </a:buClr>
              <a:buFont typeface="Arial" charset="0"/>
              <a:buChar char="•"/>
            </a:pPr>
            <a:r>
              <a:rPr lang="en-US" sz="2800" b="0" dirty="0">
                <a:solidFill>
                  <a:schemeClr val="tx1"/>
                </a:solidFill>
                <a:latin typeface="Calibri" pitchFamily="34" charset="0"/>
              </a:rPr>
              <a:t>What do these data say with respect to status and trends?</a:t>
            </a:r>
          </a:p>
          <a:p>
            <a:pPr lvl="1" eaLnBrk="1" hangingPunct="1">
              <a:spcBef>
                <a:spcPts val="1600"/>
              </a:spcBef>
              <a:buClr>
                <a:schemeClr val="tx1"/>
              </a:buClr>
              <a:buFont typeface="Calibri" pitchFamily="34" charset="0"/>
              <a:buChar char="–"/>
            </a:pPr>
            <a:r>
              <a:rPr lang="en-US" sz="2400" b="0" dirty="0">
                <a:solidFill>
                  <a:schemeClr val="tx1"/>
                </a:solidFill>
                <a:latin typeface="Calibri" pitchFamily="34" charset="0"/>
              </a:rPr>
              <a:t>Concentrations high in winter lower in summer</a:t>
            </a:r>
          </a:p>
          <a:p>
            <a:pPr lvl="1" eaLnBrk="1" hangingPunct="1">
              <a:spcBef>
                <a:spcPts val="1600"/>
              </a:spcBef>
              <a:buClr>
                <a:schemeClr val="tx1"/>
              </a:buClr>
              <a:buFont typeface="Calibri" pitchFamily="34" charset="0"/>
              <a:buChar char="–"/>
            </a:pPr>
            <a:r>
              <a:rPr lang="en-US" sz="2400" b="0" dirty="0">
                <a:solidFill>
                  <a:schemeClr val="tx1"/>
                </a:solidFill>
                <a:latin typeface="Calibri" pitchFamily="34" charset="0"/>
              </a:rPr>
              <a:t>Concentrations of </a:t>
            </a:r>
            <a:r>
              <a:rPr lang="en-US" sz="2400" b="0" dirty="0" err="1">
                <a:solidFill>
                  <a:schemeClr val="tx1"/>
                </a:solidFill>
                <a:latin typeface="Calibri" pitchFamily="34" charset="0"/>
              </a:rPr>
              <a:t>NOx</a:t>
            </a:r>
            <a:r>
              <a:rPr lang="en-US" sz="2400" b="0" dirty="0">
                <a:solidFill>
                  <a:schemeClr val="tx1"/>
                </a:solidFill>
                <a:latin typeface="Calibri" pitchFamily="34" charset="0"/>
              </a:rPr>
              <a:t> highest in the S. Bay followed by Suisun, San Pablo and lowest in Central Bay</a:t>
            </a:r>
          </a:p>
          <a:p>
            <a:pPr lvl="1" eaLnBrk="1" hangingPunct="1">
              <a:spcBef>
                <a:spcPts val="1600"/>
              </a:spcBef>
              <a:buClr>
                <a:schemeClr val="tx1"/>
              </a:buClr>
              <a:buFont typeface="Calibri" pitchFamily="34" charset="0"/>
              <a:buChar char="–"/>
            </a:pPr>
            <a:r>
              <a:rPr lang="en-US" sz="2400" b="0" dirty="0">
                <a:solidFill>
                  <a:schemeClr val="tx1"/>
                </a:solidFill>
                <a:latin typeface="Calibri" pitchFamily="34" charset="0"/>
              </a:rPr>
              <a:t>Slight decrease in </a:t>
            </a:r>
            <a:r>
              <a:rPr lang="en-US" sz="2400" b="0" dirty="0" err="1">
                <a:solidFill>
                  <a:schemeClr val="tx1"/>
                </a:solidFill>
                <a:latin typeface="Calibri" pitchFamily="34" charset="0"/>
              </a:rPr>
              <a:t>NOx</a:t>
            </a:r>
            <a:r>
              <a:rPr lang="en-US" sz="2400" b="0" dirty="0">
                <a:solidFill>
                  <a:schemeClr val="tx1"/>
                </a:solidFill>
                <a:latin typeface="Calibri" pitchFamily="34" charset="0"/>
              </a:rPr>
              <a:t> concentrations over time in the S. Bay</a:t>
            </a:r>
          </a:p>
        </p:txBody>
      </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86272"/>
            <a:ext cx="9144000" cy="707886"/>
          </a:xfrm>
          <a:prstGeom prst="rect">
            <a:avLst/>
          </a:prstGeom>
          <a:noFill/>
        </p:spPr>
        <p:txBody>
          <a:bodyPr>
            <a:spAutoFit/>
          </a:bodyPr>
          <a:lstStyle/>
          <a:p>
            <a:pPr algn="ctr" fontAlgn="auto">
              <a:spcBef>
                <a:spcPts val="0"/>
              </a:spcBef>
              <a:spcAft>
                <a:spcPts val="0"/>
              </a:spcAft>
              <a:defRPr/>
            </a:pPr>
            <a:r>
              <a:rPr lang="en-US" sz="4000" dirty="0">
                <a:ln w="1905"/>
                <a:solidFill>
                  <a:srgbClr val="FFC000"/>
                </a:solidFill>
                <a:effectLst>
                  <a:innerShdw blurRad="69850" dist="43180" dir="5400000">
                    <a:srgbClr val="000000">
                      <a:alpha val="65000"/>
                    </a:srgbClr>
                  </a:innerShdw>
                </a:effectLst>
                <a:latin typeface="Calibri" pitchFamily="34" charset="0"/>
              </a:rPr>
              <a:t>Status and Trends: Summary</a:t>
            </a:r>
          </a:p>
        </p:txBody>
      </p:sp>
      <p:sp>
        <p:nvSpPr>
          <p:cNvPr id="50179" name="TextBox 4"/>
          <p:cNvSpPr txBox="1">
            <a:spLocks noChangeArrowheads="1"/>
          </p:cNvSpPr>
          <p:nvPr/>
        </p:nvSpPr>
        <p:spPr bwMode="auto">
          <a:xfrm>
            <a:off x="381000" y="1287463"/>
            <a:ext cx="8288338" cy="485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defRPr sz="3400" b="1">
                <a:solidFill>
                  <a:srgbClr val="FFFF66"/>
                </a:solidFill>
                <a:latin typeface="Trebuchet MS" pitchFamily="34" charset="0"/>
              </a:defRPr>
            </a:lvl1pPr>
            <a:lvl2pPr marL="742950" indent="-285750" eaLnBrk="0" hangingPunct="0">
              <a:defRPr sz="3400" b="1">
                <a:solidFill>
                  <a:srgbClr val="FFFF66"/>
                </a:solidFill>
                <a:latin typeface="Trebuchet MS" pitchFamily="34" charset="0"/>
              </a:defRPr>
            </a:lvl2pPr>
            <a:lvl3pPr marL="1143000" indent="-228600" eaLnBrk="0" hangingPunct="0">
              <a:defRPr sz="3400" b="1">
                <a:solidFill>
                  <a:srgbClr val="FFFF66"/>
                </a:solidFill>
                <a:latin typeface="Trebuchet MS" pitchFamily="34" charset="0"/>
              </a:defRPr>
            </a:lvl3pPr>
            <a:lvl4pPr marL="1600200" indent="-228600" eaLnBrk="0" hangingPunct="0">
              <a:defRPr sz="3400" b="1">
                <a:solidFill>
                  <a:srgbClr val="FFFF66"/>
                </a:solidFill>
                <a:latin typeface="Trebuchet MS" pitchFamily="34" charset="0"/>
              </a:defRPr>
            </a:lvl4pPr>
            <a:lvl5pPr marL="2057400" indent="-228600" eaLnBrk="0" hangingPunct="0">
              <a:defRPr sz="3400" b="1">
                <a:solidFill>
                  <a:srgbClr val="FFFF66"/>
                </a:solidFill>
                <a:latin typeface="Trebuchet MS" pitchFamily="34" charset="0"/>
              </a:defRPr>
            </a:lvl5pPr>
            <a:lvl6pPr marL="2514600" indent="-228600" eaLnBrk="0" fontAlgn="base" hangingPunct="0">
              <a:spcBef>
                <a:spcPct val="0"/>
              </a:spcBef>
              <a:spcAft>
                <a:spcPct val="0"/>
              </a:spcAft>
              <a:defRPr sz="3400" b="1">
                <a:solidFill>
                  <a:srgbClr val="FFFF66"/>
                </a:solidFill>
                <a:latin typeface="Trebuchet MS" pitchFamily="34" charset="0"/>
              </a:defRPr>
            </a:lvl6pPr>
            <a:lvl7pPr marL="2971800" indent="-228600" eaLnBrk="0" fontAlgn="base" hangingPunct="0">
              <a:spcBef>
                <a:spcPct val="0"/>
              </a:spcBef>
              <a:spcAft>
                <a:spcPct val="0"/>
              </a:spcAft>
              <a:defRPr sz="3400" b="1">
                <a:solidFill>
                  <a:srgbClr val="FFFF66"/>
                </a:solidFill>
                <a:latin typeface="Trebuchet MS" pitchFamily="34" charset="0"/>
              </a:defRPr>
            </a:lvl7pPr>
            <a:lvl8pPr marL="3429000" indent="-228600" eaLnBrk="0" fontAlgn="base" hangingPunct="0">
              <a:spcBef>
                <a:spcPct val="0"/>
              </a:spcBef>
              <a:spcAft>
                <a:spcPct val="0"/>
              </a:spcAft>
              <a:defRPr sz="3400" b="1">
                <a:solidFill>
                  <a:srgbClr val="FFFF66"/>
                </a:solidFill>
                <a:latin typeface="Trebuchet MS" pitchFamily="34" charset="0"/>
              </a:defRPr>
            </a:lvl8pPr>
            <a:lvl9pPr marL="3886200" indent="-228600" eaLnBrk="0" fontAlgn="base" hangingPunct="0">
              <a:spcBef>
                <a:spcPct val="0"/>
              </a:spcBef>
              <a:spcAft>
                <a:spcPct val="0"/>
              </a:spcAft>
              <a:defRPr sz="3400" b="1">
                <a:solidFill>
                  <a:srgbClr val="FFFF66"/>
                </a:solidFill>
                <a:latin typeface="Trebuchet MS" pitchFamily="34" charset="0"/>
              </a:defRPr>
            </a:lvl9pPr>
          </a:lstStyle>
          <a:p>
            <a:pPr eaLnBrk="1" hangingPunct="1">
              <a:spcBef>
                <a:spcPts val="1600"/>
              </a:spcBef>
              <a:buClr>
                <a:schemeClr val="tx1"/>
              </a:buClr>
              <a:buFont typeface="Arial" charset="0"/>
              <a:buChar char="•"/>
            </a:pPr>
            <a:r>
              <a:rPr lang="en-US" sz="2800" b="0">
                <a:solidFill>
                  <a:schemeClr val="tx1"/>
                </a:solidFill>
                <a:latin typeface="Calibri" pitchFamily="34" charset="0"/>
              </a:rPr>
              <a:t>SF Bay atypical among other nutrient-enriched estuaries</a:t>
            </a:r>
          </a:p>
          <a:p>
            <a:pPr lvl="1" eaLnBrk="1" hangingPunct="1">
              <a:spcBef>
                <a:spcPts val="1600"/>
              </a:spcBef>
              <a:buClr>
                <a:schemeClr val="tx1"/>
              </a:buClr>
              <a:buFont typeface="Calibri" pitchFamily="34" charset="0"/>
              <a:buChar char="–"/>
            </a:pPr>
            <a:r>
              <a:rPr lang="en-US" sz="2400" b="0">
                <a:solidFill>
                  <a:schemeClr val="tx1"/>
                </a:solidFill>
                <a:latin typeface="Calibri" pitchFamily="34" charset="0"/>
              </a:rPr>
              <a:t>Low phytoplankton biomass indicates that productivity controlled by factors other than simple nutrient limitation</a:t>
            </a:r>
          </a:p>
          <a:p>
            <a:pPr eaLnBrk="1" hangingPunct="1">
              <a:spcBef>
                <a:spcPts val="1600"/>
              </a:spcBef>
              <a:buClr>
                <a:schemeClr val="tx1"/>
              </a:buClr>
              <a:buFont typeface="Arial" charset="0"/>
              <a:buChar char="•"/>
            </a:pPr>
            <a:r>
              <a:rPr lang="en-US" sz="2800" b="0">
                <a:solidFill>
                  <a:schemeClr val="tx1"/>
                </a:solidFill>
                <a:latin typeface="Calibri" pitchFamily="34" charset="0"/>
              </a:rPr>
              <a:t>Evidence that historic resilience to nutrient enrichment is decreasing</a:t>
            </a:r>
          </a:p>
          <a:p>
            <a:pPr lvl="1" eaLnBrk="1" hangingPunct="1">
              <a:spcBef>
                <a:spcPts val="1600"/>
              </a:spcBef>
              <a:buClr>
                <a:schemeClr val="tx1"/>
              </a:buClr>
              <a:buFont typeface="Calibri" pitchFamily="34" charset="0"/>
              <a:buChar char="–"/>
            </a:pPr>
            <a:r>
              <a:rPr lang="en-US" sz="2400" b="0">
                <a:solidFill>
                  <a:schemeClr val="tx1"/>
                </a:solidFill>
                <a:latin typeface="Calibri" pitchFamily="34" charset="0"/>
              </a:rPr>
              <a:t>Statistically significant decrease in DO, increase in phytoplankton biomass</a:t>
            </a:r>
          </a:p>
          <a:p>
            <a:pPr eaLnBrk="1" hangingPunct="1">
              <a:spcBef>
                <a:spcPts val="1600"/>
              </a:spcBef>
              <a:buClr>
                <a:schemeClr val="tx1"/>
              </a:buClr>
              <a:buFont typeface="Arial" charset="0"/>
              <a:buChar char="•"/>
            </a:pPr>
            <a:r>
              <a:rPr lang="en-US" sz="2400" b="0">
                <a:solidFill>
                  <a:schemeClr val="tx1"/>
                </a:solidFill>
                <a:latin typeface="Calibri" pitchFamily="34" charset="0"/>
              </a:rPr>
              <a:t>Insufficient data on macroalgae (intertidal flats and seagrass), HAB species cells counts and toxins to make an assessment</a:t>
            </a:r>
          </a:p>
        </p:txBody>
      </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86272"/>
            <a:ext cx="9144000" cy="1323439"/>
          </a:xfrm>
          <a:prstGeom prst="rect">
            <a:avLst/>
          </a:prstGeom>
          <a:noFill/>
        </p:spPr>
        <p:txBody>
          <a:bodyPr>
            <a:spAutoFit/>
          </a:bodyPr>
          <a:lstStyle/>
          <a:p>
            <a:pPr algn="ctr" fontAlgn="auto">
              <a:spcBef>
                <a:spcPts val="0"/>
              </a:spcBef>
              <a:spcAft>
                <a:spcPts val="0"/>
              </a:spcAft>
              <a:defRPr/>
            </a:pPr>
            <a:r>
              <a:rPr lang="en-US" sz="4000" dirty="0">
                <a:ln w="1905"/>
                <a:solidFill>
                  <a:srgbClr val="FFC000"/>
                </a:solidFill>
                <a:effectLst>
                  <a:innerShdw blurRad="69850" dist="43180" dir="5400000">
                    <a:srgbClr val="000000">
                      <a:alpha val="65000"/>
                    </a:srgbClr>
                  </a:innerShdw>
                </a:effectLst>
                <a:latin typeface="Calibri" pitchFamily="34" charset="0"/>
              </a:rPr>
              <a:t>Review of Candidate Indicators for the Estuarine NNE</a:t>
            </a:r>
          </a:p>
        </p:txBody>
      </p:sp>
      <p:sp>
        <p:nvSpPr>
          <p:cNvPr id="51203" name="TextBox 4"/>
          <p:cNvSpPr txBox="1">
            <a:spLocks noChangeArrowheads="1"/>
          </p:cNvSpPr>
          <p:nvPr/>
        </p:nvSpPr>
        <p:spPr bwMode="auto">
          <a:xfrm>
            <a:off x="381000" y="1628775"/>
            <a:ext cx="83820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defRPr sz="3400" b="1">
                <a:solidFill>
                  <a:srgbClr val="FFFF66"/>
                </a:solidFill>
                <a:latin typeface="Trebuchet MS" pitchFamily="34" charset="0"/>
              </a:defRPr>
            </a:lvl1pPr>
            <a:lvl2pPr marL="742950" indent="-285750" eaLnBrk="0" hangingPunct="0">
              <a:defRPr sz="3400" b="1">
                <a:solidFill>
                  <a:srgbClr val="FFFF66"/>
                </a:solidFill>
                <a:latin typeface="Trebuchet MS" pitchFamily="34" charset="0"/>
              </a:defRPr>
            </a:lvl2pPr>
            <a:lvl3pPr marL="1143000" indent="-228600" eaLnBrk="0" hangingPunct="0">
              <a:defRPr sz="3400" b="1">
                <a:solidFill>
                  <a:srgbClr val="FFFF66"/>
                </a:solidFill>
                <a:latin typeface="Trebuchet MS" pitchFamily="34" charset="0"/>
              </a:defRPr>
            </a:lvl3pPr>
            <a:lvl4pPr marL="1600200" indent="-228600" eaLnBrk="0" hangingPunct="0">
              <a:defRPr sz="3400" b="1">
                <a:solidFill>
                  <a:srgbClr val="FFFF66"/>
                </a:solidFill>
                <a:latin typeface="Trebuchet MS" pitchFamily="34" charset="0"/>
              </a:defRPr>
            </a:lvl4pPr>
            <a:lvl5pPr marL="2057400" indent="-228600" eaLnBrk="0" hangingPunct="0">
              <a:defRPr sz="3400" b="1">
                <a:solidFill>
                  <a:srgbClr val="FFFF66"/>
                </a:solidFill>
                <a:latin typeface="Trebuchet MS" pitchFamily="34" charset="0"/>
              </a:defRPr>
            </a:lvl5pPr>
            <a:lvl6pPr marL="2514600" indent="-228600" eaLnBrk="0" fontAlgn="base" hangingPunct="0">
              <a:spcBef>
                <a:spcPct val="0"/>
              </a:spcBef>
              <a:spcAft>
                <a:spcPct val="0"/>
              </a:spcAft>
              <a:defRPr sz="3400" b="1">
                <a:solidFill>
                  <a:srgbClr val="FFFF66"/>
                </a:solidFill>
                <a:latin typeface="Trebuchet MS" pitchFamily="34" charset="0"/>
              </a:defRPr>
            </a:lvl6pPr>
            <a:lvl7pPr marL="2971800" indent="-228600" eaLnBrk="0" fontAlgn="base" hangingPunct="0">
              <a:spcBef>
                <a:spcPct val="0"/>
              </a:spcBef>
              <a:spcAft>
                <a:spcPct val="0"/>
              </a:spcAft>
              <a:defRPr sz="3400" b="1">
                <a:solidFill>
                  <a:srgbClr val="FFFF66"/>
                </a:solidFill>
                <a:latin typeface="Trebuchet MS" pitchFamily="34" charset="0"/>
              </a:defRPr>
            </a:lvl7pPr>
            <a:lvl8pPr marL="3429000" indent="-228600" eaLnBrk="0" fontAlgn="base" hangingPunct="0">
              <a:spcBef>
                <a:spcPct val="0"/>
              </a:spcBef>
              <a:spcAft>
                <a:spcPct val="0"/>
              </a:spcAft>
              <a:defRPr sz="3400" b="1">
                <a:solidFill>
                  <a:srgbClr val="FFFF66"/>
                </a:solidFill>
                <a:latin typeface="Trebuchet MS" pitchFamily="34" charset="0"/>
              </a:defRPr>
            </a:lvl8pPr>
            <a:lvl9pPr marL="3886200" indent="-228600" eaLnBrk="0" fontAlgn="base" hangingPunct="0">
              <a:spcBef>
                <a:spcPct val="0"/>
              </a:spcBef>
              <a:spcAft>
                <a:spcPct val="0"/>
              </a:spcAft>
              <a:defRPr sz="3400" b="1">
                <a:solidFill>
                  <a:srgbClr val="FFFF66"/>
                </a:solidFill>
                <a:latin typeface="Trebuchet MS" pitchFamily="34" charset="0"/>
              </a:defRPr>
            </a:lvl9pPr>
          </a:lstStyle>
          <a:p>
            <a:pPr eaLnBrk="1" hangingPunct="1">
              <a:spcBef>
                <a:spcPts val="1600"/>
              </a:spcBef>
              <a:buClr>
                <a:srgbClr val="FFC000"/>
              </a:buClr>
            </a:pPr>
            <a:r>
              <a:rPr lang="en-US" sz="2800" b="0">
                <a:solidFill>
                  <a:schemeClr val="tx1"/>
                </a:solidFill>
                <a:latin typeface="Calibri" pitchFamily="34" charset="0"/>
              </a:rPr>
              <a:t>Four  Questions:</a:t>
            </a:r>
          </a:p>
          <a:p>
            <a:pPr eaLnBrk="1" hangingPunct="1">
              <a:spcBef>
                <a:spcPts val="1600"/>
              </a:spcBef>
              <a:buClr>
                <a:schemeClr val="tx1"/>
              </a:buClr>
              <a:buFont typeface="Arial" charset="0"/>
              <a:buChar char="•"/>
            </a:pPr>
            <a:r>
              <a:rPr lang="en-US" sz="2800" b="0">
                <a:solidFill>
                  <a:schemeClr val="tx1"/>
                </a:solidFill>
                <a:latin typeface="Calibri" pitchFamily="34" charset="0"/>
              </a:rPr>
              <a:t>What are the appropriate indicators to assess eutrophication in SF Bay?  </a:t>
            </a:r>
          </a:p>
          <a:p>
            <a:pPr eaLnBrk="1" hangingPunct="1">
              <a:spcBef>
                <a:spcPts val="1600"/>
              </a:spcBef>
              <a:buClr>
                <a:schemeClr val="tx1"/>
              </a:buClr>
              <a:buFont typeface="Arial" charset="0"/>
              <a:buChar char="•"/>
            </a:pPr>
            <a:r>
              <a:rPr lang="en-US" sz="2800" b="0">
                <a:solidFill>
                  <a:schemeClr val="tx1"/>
                </a:solidFill>
                <a:latin typeface="Calibri" pitchFamily="34" charset="0"/>
              </a:rPr>
              <a:t>What is the status/trends of eutrophication in SF Bay, using these indicators?</a:t>
            </a:r>
          </a:p>
          <a:p>
            <a:pPr eaLnBrk="1" hangingPunct="1">
              <a:spcBef>
                <a:spcPts val="1600"/>
              </a:spcBef>
              <a:buClr>
                <a:schemeClr val="tx1"/>
              </a:buClr>
              <a:buFont typeface="Arial" charset="0"/>
              <a:buChar char="•"/>
            </a:pPr>
            <a:r>
              <a:rPr lang="en-US" sz="2800" b="0">
                <a:solidFill>
                  <a:schemeClr val="tx1"/>
                </a:solidFill>
                <a:latin typeface="Calibri" pitchFamily="34" charset="0"/>
              </a:rPr>
              <a:t>What data are available to summarize nutrient loading to SF Bay?</a:t>
            </a:r>
          </a:p>
          <a:p>
            <a:pPr eaLnBrk="1" hangingPunct="1">
              <a:spcBef>
                <a:spcPts val="1600"/>
              </a:spcBef>
              <a:buClr>
                <a:schemeClr val="tx1"/>
              </a:buClr>
              <a:buFont typeface="Arial" charset="0"/>
              <a:buChar char="•"/>
            </a:pPr>
            <a:r>
              <a:rPr lang="en-US" sz="2800" b="0">
                <a:solidFill>
                  <a:schemeClr val="tx1"/>
                </a:solidFill>
                <a:latin typeface="Calibri" pitchFamily="34" charset="0"/>
              </a:rPr>
              <a:t>What are the data gaps and next steps required to develop an NNE framework for SF Bay?</a:t>
            </a:r>
            <a:endParaRPr lang="en-US" sz="2800">
              <a:latin typeface="Calibri" pitchFamily="34" charset="0"/>
            </a:endParaRPr>
          </a:p>
        </p:txBody>
      </p:sp>
      <p:sp>
        <p:nvSpPr>
          <p:cNvPr id="51204" name="Rectangle 3"/>
          <p:cNvSpPr>
            <a:spLocks noChangeArrowheads="1"/>
          </p:cNvSpPr>
          <p:nvPr/>
        </p:nvSpPr>
        <p:spPr bwMode="auto">
          <a:xfrm>
            <a:off x="381000" y="4216400"/>
            <a:ext cx="8382000" cy="1117600"/>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144463"/>
            <a:ext cx="8229600" cy="838200"/>
          </a:xfrm>
          <a:prstGeom prst="rect">
            <a:avLst/>
          </a:prstGeom>
        </p:spPr>
        <p:txBody>
          <a:bodyPr anchor="ctr"/>
          <a:lstStyle/>
          <a:p>
            <a:pPr algn="ctr" fontAlgn="auto">
              <a:spcAft>
                <a:spcPts val="0"/>
              </a:spcAft>
              <a:defRPr/>
            </a:pPr>
            <a:r>
              <a:rPr lang="en-US" sz="3600" dirty="0">
                <a:solidFill>
                  <a:srgbClr val="FFC000"/>
                </a:solidFill>
                <a:latin typeface="Calibri" pitchFamily="34" charset="0"/>
                <a:ea typeface="+mj-ea"/>
                <a:cs typeface="+mj-cs"/>
              </a:rPr>
              <a:t>Timeframe for </a:t>
            </a:r>
            <a:r>
              <a:rPr lang="en-US" sz="3600" dirty="0" smtClean="0">
                <a:solidFill>
                  <a:srgbClr val="FFC000"/>
                </a:solidFill>
                <a:latin typeface="Calibri" pitchFamily="34" charset="0"/>
                <a:ea typeface="+mj-ea"/>
                <a:cs typeface="+mj-cs"/>
              </a:rPr>
              <a:t> Work Plan Development</a:t>
            </a:r>
            <a:endParaRPr lang="en-US" sz="3600" u="sng" dirty="0">
              <a:solidFill>
                <a:srgbClr val="FFC000"/>
              </a:solidFill>
              <a:latin typeface="Calibri" pitchFamily="34" charset="0"/>
              <a:ea typeface="+mj-ea"/>
              <a:cs typeface="+mj-cs"/>
            </a:endParaRPr>
          </a:p>
        </p:txBody>
      </p:sp>
      <p:sp>
        <p:nvSpPr>
          <p:cNvPr id="3" name="TextBox 2"/>
          <p:cNvSpPr txBox="1"/>
          <p:nvPr/>
        </p:nvSpPr>
        <p:spPr>
          <a:xfrm>
            <a:off x="428625" y="1752600"/>
            <a:ext cx="3251200" cy="4755148"/>
          </a:xfrm>
          <a:prstGeom prst="rect">
            <a:avLst/>
          </a:prstGeom>
          <a:noFill/>
        </p:spPr>
        <p:txBody>
          <a:bodyPr>
            <a:spAutoFit/>
          </a:bodyPr>
          <a:lstStyle/>
          <a:p>
            <a:pPr>
              <a:spcAft>
                <a:spcPts val="1200"/>
              </a:spcAft>
              <a:defRPr/>
            </a:pPr>
            <a:r>
              <a:rPr lang="en-US" sz="2400" b="0" dirty="0" smtClean="0">
                <a:solidFill>
                  <a:schemeClr val="tx1"/>
                </a:solidFill>
                <a:latin typeface="Calibri" pitchFamily="34" charset="0"/>
              </a:rPr>
              <a:t>Draft lit. review</a:t>
            </a:r>
          </a:p>
          <a:p>
            <a:pPr>
              <a:spcAft>
                <a:spcPts val="1200"/>
              </a:spcAft>
              <a:defRPr/>
            </a:pPr>
            <a:r>
              <a:rPr lang="en-US" sz="2400" b="0" dirty="0" smtClean="0">
                <a:solidFill>
                  <a:schemeClr val="tx1"/>
                </a:solidFill>
                <a:latin typeface="Calibri" pitchFamily="34" charset="0"/>
              </a:rPr>
              <a:t>SAG feedback</a:t>
            </a:r>
          </a:p>
          <a:p>
            <a:pPr>
              <a:spcAft>
                <a:spcPts val="1200"/>
              </a:spcAft>
              <a:defRPr/>
            </a:pPr>
            <a:r>
              <a:rPr lang="en-US" sz="2400" b="0" dirty="0" smtClean="0">
                <a:solidFill>
                  <a:schemeClr val="tx1"/>
                </a:solidFill>
                <a:latin typeface="Calibri" pitchFamily="34" charset="0"/>
              </a:rPr>
              <a:t>Finalize </a:t>
            </a:r>
            <a:r>
              <a:rPr lang="en-US" sz="2400" b="0" dirty="0">
                <a:solidFill>
                  <a:schemeClr val="tx1"/>
                </a:solidFill>
                <a:latin typeface="Calibri" pitchFamily="34" charset="0"/>
              </a:rPr>
              <a:t>lit. </a:t>
            </a:r>
            <a:r>
              <a:rPr lang="en-US" sz="2400" b="0" dirty="0" smtClean="0">
                <a:solidFill>
                  <a:schemeClr val="tx1"/>
                </a:solidFill>
                <a:latin typeface="Calibri" pitchFamily="34" charset="0"/>
              </a:rPr>
              <a:t>review</a:t>
            </a:r>
          </a:p>
          <a:p>
            <a:pPr>
              <a:spcAft>
                <a:spcPts val="1200"/>
              </a:spcAft>
              <a:defRPr/>
            </a:pPr>
            <a:r>
              <a:rPr lang="en-US" sz="2400" b="0" dirty="0" smtClean="0">
                <a:solidFill>
                  <a:schemeClr val="tx1"/>
                </a:solidFill>
                <a:latin typeface="Calibri" pitchFamily="34" charset="0"/>
              </a:rPr>
              <a:t>Outline of workplan</a:t>
            </a:r>
          </a:p>
          <a:p>
            <a:pPr>
              <a:spcAft>
                <a:spcPts val="1200"/>
              </a:spcAft>
              <a:defRPr/>
            </a:pPr>
            <a:endParaRPr lang="en-US" sz="2400" b="0" dirty="0" smtClean="0">
              <a:solidFill>
                <a:schemeClr val="tx1"/>
              </a:solidFill>
              <a:latin typeface="Calibri" pitchFamily="34" charset="0"/>
            </a:endParaRPr>
          </a:p>
          <a:p>
            <a:pPr>
              <a:spcAft>
                <a:spcPts val="1200"/>
              </a:spcAft>
              <a:defRPr/>
            </a:pPr>
            <a:r>
              <a:rPr lang="en-US" sz="2400" b="0" dirty="0" smtClean="0">
                <a:solidFill>
                  <a:schemeClr val="tx1"/>
                </a:solidFill>
                <a:latin typeface="Calibri" pitchFamily="34" charset="0"/>
              </a:rPr>
              <a:t>Draft workplan</a:t>
            </a:r>
          </a:p>
          <a:p>
            <a:pPr>
              <a:spcAft>
                <a:spcPts val="1200"/>
              </a:spcAft>
              <a:defRPr/>
            </a:pPr>
            <a:r>
              <a:rPr lang="en-US" sz="2400" b="0" dirty="0" smtClean="0">
                <a:solidFill>
                  <a:schemeClr val="tx1"/>
                </a:solidFill>
                <a:latin typeface="Calibri" pitchFamily="34" charset="0"/>
              </a:rPr>
              <a:t>Final workplan</a:t>
            </a:r>
          </a:p>
          <a:p>
            <a:pPr>
              <a:spcAft>
                <a:spcPts val="1200"/>
              </a:spcAft>
              <a:defRPr/>
            </a:pPr>
            <a:endParaRPr lang="en-US" sz="2400" b="0" dirty="0" smtClean="0">
              <a:solidFill>
                <a:schemeClr val="tx1"/>
              </a:solidFill>
              <a:latin typeface="Calibri" pitchFamily="34" charset="0"/>
            </a:endParaRPr>
          </a:p>
          <a:p>
            <a:pPr>
              <a:spcAft>
                <a:spcPts val="1200"/>
              </a:spcAft>
              <a:defRPr/>
            </a:pPr>
            <a:endParaRPr lang="en-US" sz="1100" b="0" dirty="0">
              <a:solidFill>
                <a:schemeClr val="tx1"/>
              </a:solidFill>
              <a:latin typeface="Calibri" pitchFamily="34" charset="0"/>
            </a:endParaRPr>
          </a:p>
          <a:p>
            <a:pPr>
              <a:spcAft>
                <a:spcPts val="1200"/>
              </a:spcAft>
              <a:defRPr/>
            </a:pPr>
            <a:endParaRPr lang="en-US" sz="1000" b="0" dirty="0">
              <a:solidFill>
                <a:schemeClr val="tx1"/>
              </a:solidFill>
              <a:latin typeface="Calibri" pitchFamily="34" charset="0"/>
            </a:endParaRPr>
          </a:p>
        </p:txBody>
      </p:sp>
      <p:sp>
        <p:nvSpPr>
          <p:cNvPr id="7172" name="Down Arrow 4"/>
          <p:cNvSpPr>
            <a:spLocks noChangeArrowheads="1"/>
          </p:cNvSpPr>
          <p:nvPr/>
        </p:nvSpPr>
        <p:spPr bwMode="auto">
          <a:xfrm>
            <a:off x="3443294" y="1752600"/>
            <a:ext cx="688975" cy="4818063"/>
          </a:xfrm>
          <a:prstGeom prst="downArrow">
            <a:avLst>
              <a:gd name="adj1" fmla="val 50000"/>
              <a:gd name="adj2" fmla="val 49988"/>
            </a:avLst>
          </a:prstGeom>
          <a:solidFill>
            <a:schemeClr val="accent2">
              <a:lumMod val="75000"/>
            </a:schemeClr>
          </a:solidFill>
          <a:ln w="9525" algn="ctr">
            <a:solidFill>
              <a:schemeClr val="tx1"/>
            </a:solidFill>
            <a:round/>
            <a:headEnd/>
            <a:tailEnd/>
          </a:ln>
        </p:spPr>
        <p:txBody>
          <a:bodyPr/>
          <a:lstStyle/>
          <a:p>
            <a:endParaRPr lang="en-US"/>
          </a:p>
        </p:txBody>
      </p:sp>
      <p:sp>
        <p:nvSpPr>
          <p:cNvPr id="31749" name="TextBox 5"/>
          <p:cNvSpPr txBox="1">
            <a:spLocks noChangeArrowheads="1"/>
          </p:cNvSpPr>
          <p:nvPr/>
        </p:nvSpPr>
        <p:spPr bwMode="auto">
          <a:xfrm>
            <a:off x="4639735" y="1752600"/>
            <a:ext cx="4529775" cy="3693319"/>
          </a:xfrm>
          <a:prstGeom prst="rect">
            <a:avLst/>
          </a:prstGeom>
          <a:noFill/>
          <a:ln w="9525">
            <a:noFill/>
            <a:miter lim="800000"/>
            <a:headEnd/>
            <a:tailEnd/>
          </a:ln>
        </p:spPr>
        <p:txBody>
          <a:bodyPr wrap="square">
            <a:spAutoFit/>
          </a:bodyPr>
          <a:lstStyle/>
          <a:p>
            <a:pPr>
              <a:spcAft>
                <a:spcPts val="1200"/>
              </a:spcAft>
              <a:defRPr/>
            </a:pPr>
            <a:endParaRPr lang="en-US" sz="1200" b="0" dirty="0">
              <a:solidFill>
                <a:schemeClr val="tx1"/>
              </a:solidFill>
              <a:latin typeface="Calibri" pitchFamily="34" charset="0"/>
            </a:endParaRPr>
          </a:p>
          <a:p>
            <a:pPr>
              <a:spcAft>
                <a:spcPts val="1200"/>
              </a:spcAft>
              <a:defRPr/>
            </a:pPr>
            <a:endParaRPr lang="en-US" sz="2400" b="0" dirty="0">
              <a:solidFill>
                <a:schemeClr val="tx1"/>
              </a:solidFill>
              <a:latin typeface="Calibri" pitchFamily="34" charset="0"/>
            </a:endParaRPr>
          </a:p>
          <a:p>
            <a:pPr>
              <a:spcAft>
                <a:spcPts val="1200"/>
              </a:spcAft>
              <a:buClr>
                <a:schemeClr val="accent2">
                  <a:lumMod val="60000"/>
                  <a:lumOff val="40000"/>
                </a:schemeClr>
              </a:buClr>
              <a:buSzPct val="150000"/>
              <a:defRPr/>
            </a:pPr>
            <a:r>
              <a:rPr lang="en-US" sz="2400" b="0" dirty="0" smtClean="0">
                <a:solidFill>
                  <a:schemeClr val="tx1"/>
                </a:solidFill>
                <a:latin typeface="Calibri" pitchFamily="34" charset="0"/>
              </a:rPr>
              <a:t>RMP Nutrient Strategy Workshop</a:t>
            </a:r>
          </a:p>
          <a:p>
            <a:pPr>
              <a:spcAft>
                <a:spcPts val="1200"/>
              </a:spcAft>
              <a:buClr>
                <a:schemeClr val="accent2">
                  <a:lumMod val="60000"/>
                  <a:lumOff val="40000"/>
                </a:schemeClr>
              </a:buClr>
              <a:buSzPct val="150000"/>
              <a:defRPr/>
            </a:pPr>
            <a:endParaRPr lang="en-US" sz="2400" b="0" dirty="0" smtClean="0">
              <a:solidFill>
                <a:schemeClr val="tx1"/>
              </a:solidFill>
              <a:latin typeface="Calibri" pitchFamily="34" charset="0"/>
            </a:endParaRPr>
          </a:p>
          <a:p>
            <a:pPr>
              <a:spcAft>
                <a:spcPts val="1200"/>
              </a:spcAft>
              <a:buClr>
                <a:schemeClr val="accent2">
                  <a:lumMod val="60000"/>
                  <a:lumOff val="40000"/>
                </a:schemeClr>
              </a:buClr>
              <a:buSzPct val="150000"/>
              <a:defRPr/>
            </a:pPr>
            <a:r>
              <a:rPr lang="en-US" sz="2400" b="0" dirty="0" smtClean="0">
                <a:solidFill>
                  <a:schemeClr val="tx1"/>
                </a:solidFill>
                <a:latin typeface="Calibri" pitchFamily="34" charset="0"/>
              </a:rPr>
              <a:t>RMP Nutrient Strategy meetings</a:t>
            </a:r>
          </a:p>
          <a:p>
            <a:pPr>
              <a:spcAft>
                <a:spcPts val="1200"/>
              </a:spcAft>
              <a:buClr>
                <a:schemeClr val="accent2">
                  <a:lumMod val="60000"/>
                  <a:lumOff val="40000"/>
                </a:schemeClr>
              </a:buClr>
              <a:buSzPct val="150000"/>
              <a:defRPr/>
            </a:pPr>
            <a:endParaRPr lang="en-US" sz="2400" b="0" dirty="0" smtClean="0">
              <a:solidFill>
                <a:schemeClr val="tx1"/>
              </a:solidFill>
              <a:latin typeface="Calibri" pitchFamily="34" charset="0"/>
            </a:endParaRPr>
          </a:p>
          <a:p>
            <a:pPr>
              <a:spcAft>
                <a:spcPts val="1200"/>
              </a:spcAft>
              <a:buClr>
                <a:schemeClr val="accent2">
                  <a:lumMod val="60000"/>
                  <a:lumOff val="40000"/>
                </a:schemeClr>
              </a:buClr>
              <a:buSzPct val="150000"/>
              <a:defRPr/>
            </a:pPr>
            <a:r>
              <a:rPr lang="en-US" sz="2400" b="0" dirty="0" smtClean="0">
                <a:solidFill>
                  <a:schemeClr val="tx1"/>
                </a:solidFill>
                <a:latin typeface="Calibri" pitchFamily="34" charset="0"/>
              </a:rPr>
              <a:t>Draft  RMP Nutrient Strategy</a:t>
            </a:r>
            <a:endParaRPr lang="en-US" sz="2400" b="0" dirty="0">
              <a:solidFill>
                <a:schemeClr val="tx1"/>
              </a:solidFill>
              <a:latin typeface="Calibri" pitchFamily="34" charset="0"/>
            </a:endParaRPr>
          </a:p>
          <a:p>
            <a:pPr>
              <a:spcAft>
                <a:spcPts val="1200"/>
              </a:spcAft>
              <a:defRPr/>
            </a:pPr>
            <a:endParaRPr lang="en-US" sz="800" b="0" dirty="0">
              <a:solidFill>
                <a:schemeClr val="tx1"/>
              </a:solidFill>
              <a:latin typeface="Calibri" pitchFamily="34" charset="0"/>
            </a:endParaRPr>
          </a:p>
        </p:txBody>
      </p:sp>
      <p:sp>
        <p:nvSpPr>
          <p:cNvPr id="7174" name="TextBox 6"/>
          <p:cNvSpPr txBox="1">
            <a:spLocks noChangeArrowheads="1"/>
          </p:cNvSpPr>
          <p:nvPr/>
        </p:nvSpPr>
        <p:spPr bwMode="auto">
          <a:xfrm>
            <a:off x="2827867" y="1756831"/>
            <a:ext cx="2121957"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400" b="1">
                <a:solidFill>
                  <a:srgbClr val="FFFF66"/>
                </a:solidFill>
                <a:latin typeface="Trebuchet MS" pitchFamily="34" charset="0"/>
              </a:defRPr>
            </a:lvl1pPr>
            <a:lvl2pPr marL="742950" indent="-285750" eaLnBrk="0" hangingPunct="0">
              <a:defRPr sz="3400" b="1">
                <a:solidFill>
                  <a:srgbClr val="FFFF66"/>
                </a:solidFill>
                <a:latin typeface="Trebuchet MS" pitchFamily="34" charset="0"/>
              </a:defRPr>
            </a:lvl2pPr>
            <a:lvl3pPr marL="1143000" indent="-228600" eaLnBrk="0" hangingPunct="0">
              <a:defRPr sz="3400" b="1">
                <a:solidFill>
                  <a:srgbClr val="FFFF66"/>
                </a:solidFill>
                <a:latin typeface="Trebuchet MS" pitchFamily="34" charset="0"/>
              </a:defRPr>
            </a:lvl3pPr>
            <a:lvl4pPr marL="1600200" indent="-228600" eaLnBrk="0" hangingPunct="0">
              <a:defRPr sz="3400" b="1">
                <a:solidFill>
                  <a:srgbClr val="FFFF66"/>
                </a:solidFill>
                <a:latin typeface="Trebuchet MS" pitchFamily="34" charset="0"/>
              </a:defRPr>
            </a:lvl4pPr>
            <a:lvl5pPr marL="2057400" indent="-228600" eaLnBrk="0" hangingPunct="0">
              <a:defRPr sz="3400" b="1">
                <a:solidFill>
                  <a:srgbClr val="FFFF66"/>
                </a:solidFill>
                <a:latin typeface="Trebuchet MS" pitchFamily="34" charset="0"/>
              </a:defRPr>
            </a:lvl5pPr>
            <a:lvl6pPr marL="2514600" indent="-228600" eaLnBrk="0" fontAlgn="base" hangingPunct="0">
              <a:spcBef>
                <a:spcPct val="0"/>
              </a:spcBef>
              <a:spcAft>
                <a:spcPct val="0"/>
              </a:spcAft>
              <a:defRPr sz="3400" b="1">
                <a:solidFill>
                  <a:srgbClr val="FFFF66"/>
                </a:solidFill>
                <a:latin typeface="Trebuchet MS" pitchFamily="34" charset="0"/>
              </a:defRPr>
            </a:lvl6pPr>
            <a:lvl7pPr marL="2971800" indent="-228600" eaLnBrk="0" fontAlgn="base" hangingPunct="0">
              <a:spcBef>
                <a:spcPct val="0"/>
              </a:spcBef>
              <a:spcAft>
                <a:spcPct val="0"/>
              </a:spcAft>
              <a:defRPr sz="3400" b="1">
                <a:solidFill>
                  <a:srgbClr val="FFFF66"/>
                </a:solidFill>
                <a:latin typeface="Trebuchet MS" pitchFamily="34" charset="0"/>
              </a:defRPr>
            </a:lvl7pPr>
            <a:lvl8pPr marL="3429000" indent="-228600" eaLnBrk="0" fontAlgn="base" hangingPunct="0">
              <a:spcBef>
                <a:spcPct val="0"/>
              </a:spcBef>
              <a:spcAft>
                <a:spcPct val="0"/>
              </a:spcAft>
              <a:defRPr sz="3400" b="1">
                <a:solidFill>
                  <a:srgbClr val="FFFF66"/>
                </a:solidFill>
                <a:latin typeface="Trebuchet MS" pitchFamily="34" charset="0"/>
              </a:defRPr>
            </a:lvl8pPr>
            <a:lvl9pPr marL="3886200" indent="-228600" eaLnBrk="0" fontAlgn="base" hangingPunct="0">
              <a:spcBef>
                <a:spcPct val="0"/>
              </a:spcBef>
              <a:spcAft>
                <a:spcPct val="0"/>
              </a:spcAft>
              <a:defRPr sz="3400" b="1">
                <a:solidFill>
                  <a:srgbClr val="FFFF66"/>
                </a:solidFill>
                <a:latin typeface="Trebuchet MS" pitchFamily="34" charset="0"/>
              </a:defRPr>
            </a:lvl9pPr>
          </a:lstStyle>
          <a:p>
            <a:pPr algn="ctr" eaLnBrk="1" hangingPunct="1">
              <a:spcAft>
                <a:spcPts val="1200"/>
              </a:spcAft>
            </a:pPr>
            <a:r>
              <a:rPr lang="en-US" sz="2400" b="0" dirty="0" smtClean="0">
                <a:latin typeface="Calibri" pitchFamily="34" charset="0"/>
              </a:rPr>
              <a:t>April 2011</a:t>
            </a:r>
            <a:endParaRPr lang="en-US" sz="2400" b="0" dirty="0">
              <a:latin typeface="Calibri" pitchFamily="34" charset="0"/>
            </a:endParaRPr>
          </a:p>
          <a:p>
            <a:pPr algn="ctr" eaLnBrk="1" hangingPunct="1">
              <a:spcAft>
                <a:spcPts val="1200"/>
              </a:spcAft>
            </a:pPr>
            <a:endParaRPr lang="en-US" sz="800" b="0" dirty="0">
              <a:latin typeface="Calibri" pitchFamily="34" charset="0"/>
            </a:endParaRPr>
          </a:p>
          <a:p>
            <a:pPr algn="ctr" eaLnBrk="1" hangingPunct="1">
              <a:spcAft>
                <a:spcPts val="1200"/>
              </a:spcAft>
            </a:pPr>
            <a:r>
              <a:rPr lang="en-US" sz="2400" b="0" dirty="0" smtClean="0">
                <a:latin typeface="Calibri" pitchFamily="34" charset="0"/>
              </a:rPr>
              <a:t>June 2011</a:t>
            </a:r>
          </a:p>
          <a:p>
            <a:pPr algn="ctr" eaLnBrk="1" hangingPunct="1">
              <a:spcAft>
                <a:spcPts val="1200"/>
              </a:spcAft>
            </a:pPr>
            <a:endParaRPr lang="en-US" sz="800" b="0" dirty="0">
              <a:latin typeface="Calibri" pitchFamily="34" charset="0"/>
            </a:endParaRPr>
          </a:p>
          <a:p>
            <a:pPr algn="ctr" eaLnBrk="1" hangingPunct="1">
              <a:spcAft>
                <a:spcPts val="1200"/>
              </a:spcAft>
            </a:pPr>
            <a:r>
              <a:rPr lang="en-US" sz="2400" b="0" dirty="0" smtClean="0">
                <a:latin typeface="Calibri" pitchFamily="34" charset="0"/>
              </a:rPr>
              <a:t>Aug 2011</a:t>
            </a:r>
            <a:endParaRPr lang="en-US" sz="2400" b="0" dirty="0">
              <a:latin typeface="Calibri" pitchFamily="34" charset="0"/>
            </a:endParaRPr>
          </a:p>
          <a:p>
            <a:pPr algn="ctr" eaLnBrk="1" hangingPunct="1">
              <a:spcAft>
                <a:spcPts val="1200"/>
              </a:spcAft>
            </a:pPr>
            <a:endParaRPr lang="en-US" sz="800" b="0" dirty="0">
              <a:latin typeface="Calibri" pitchFamily="34" charset="0"/>
            </a:endParaRPr>
          </a:p>
          <a:p>
            <a:pPr algn="ctr" eaLnBrk="1" hangingPunct="1">
              <a:spcAft>
                <a:spcPts val="1200"/>
              </a:spcAft>
            </a:pPr>
            <a:r>
              <a:rPr lang="en-US" sz="2400" b="0" dirty="0" smtClean="0">
                <a:latin typeface="Calibri" pitchFamily="34" charset="0"/>
              </a:rPr>
              <a:t>Oct 2011</a:t>
            </a:r>
            <a:endParaRPr lang="en-US" sz="2400" b="0" dirty="0">
              <a:latin typeface="Calibri" pitchFamily="34" charset="0"/>
            </a:endParaRPr>
          </a:p>
          <a:p>
            <a:pPr algn="ctr" eaLnBrk="1" hangingPunct="1">
              <a:spcAft>
                <a:spcPts val="1200"/>
              </a:spcAft>
            </a:pPr>
            <a:endParaRPr lang="en-US" sz="800" b="0" dirty="0">
              <a:latin typeface="Calibri" pitchFamily="34" charset="0"/>
            </a:endParaRPr>
          </a:p>
          <a:p>
            <a:pPr algn="ctr" eaLnBrk="1" hangingPunct="1">
              <a:spcAft>
                <a:spcPts val="1200"/>
              </a:spcAft>
            </a:pPr>
            <a:r>
              <a:rPr lang="en-US" sz="2400" b="0" dirty="0" smtClean="0">
                <a:latin typeface="Calibri" pitchFamily="34" charset="0"/>
              </a:rPr>
              <a:t>Dec2011</a:t>
            </a:r>
            <a:endParaRPr lang="en-US" sz="2400" b="0" dirty="0">
              <a:latin typeface="Calibri" pitchFamily="34" charset="0"/>
            </a:endParaRPr>
          </a:p>
        </p:txBody>
      </p:sp>
      <p:sp>
        <p:nvSpPr>
          <p:cNvPr id="7175" name="TextBox 11"/>
          <p:cNvSpPr txBox="1">
            <a:spLocks noChangeArrowheads="1"/>
          </p:cNvSpPr>
          <p:nvPr/>
        </p:nvSpPr>
        <p:spPr bwMode="auto">
          <a:xfrm>
            <a:off x="474663" y="982663"/>
            <a:ext cx="30721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b="1">
                <a:solidFill>
                  <a:srgbClr val="FFFF66"/>
                </a:solidFill>
                <a:latin typeface="Trebuchet MS" pitchFamily="34" charset="0"/>
              </a:defRPr>
            </a:lvl1pPr>
            <a:lvl2pPr marL="742950" indent="-285750" eaLnBrk="0" hangingPunct="0">
              <a:defRPr sz="3400" b="1">
                <a:solidFill>
                  <a:srgbClr val="FFFF66"/>
                </a:solidFill>
                <a:latin typeface="Trebuchet MS" pitchFamily="34" charset="0"/>
              </a:defRPr>
            </a:lvl2pPr>
            <a:lvl3pPr marL="1143000" indent="-228600" eaLnBrk="0" hangingPunct="0">
              <a:defRPr sz="3400" b="1">
                <a:solidFill>
                  <a:srgbClr val="FFFF66"/>
                </a:solidFill>
                <a:latin typeface="Trebuchet MS" pitchFamily="34" charset="0"/>
              </a:defRPr>
            </a:lvl3pPr>
            <a:lvl4pPr marL="1600200" indent="-228600" eaLnBrk="0" hangingPunct="0">
              <a:defRPr sz="3400" b="1">
                <a:solidFill>
                  <a:srgbClr val="FFFF66"/>
                </a:solidFill>
                <a:latin typeface="Trebuchet MS" pitchFamily="34" charset="0"/>
              </a:defRPr>
            </a:lvl4pPr>
            <a:lvl5pPr marL="2057400" indent="-228600" eaLnBrk="0" hangingPunct="0">
              <a:defRPr sz="3400" b="1">
                <a:solidFill>
                  <a:srgbClr val="FFFF66"/>
                </a:solidFill>
                <a:latin typeface="Trebuchet MS" pitchFamily="34" charset="0"/>
              </a:defRPr>
            </a:lvl5pPr>
            <a:lvl6pPr marL="2514600" indent="-228600" eaLnBrk="0" fontAlgn="base" hangingPunct="0">
              <a:spcBef>
                <a:spcPct val="0"/>
              </a:spcBef>
              <a:spcAft>
                <a:spcPct val="0"/>
              </a:spcAft>
              <a:defRPr sz="3400" b="1">
                <a:solidFill>
                  <a:srgbClr val="FFFF66"/>
                </a:solidFill>
                <a:latin typeface="Trebuchet MS" pitchFamily="34" charset="0"/>
              </a:defRPr>
            </a:lvl6pPr>
            <a:lvl7pPr marL="2971800" indent="-228600" eaLnBrk="0" fontAlgn="base" hangingPunct="0">
              <a:spcBef>
                <a:spcPct val="0"/>
              </a:spcBef>
              <a:spcAft>
                <a:spcPct val="0"/>
              </a:spcAft>
              <a:defRPr sz="3400" b="1">
                <a:solidFill>
                  <a:srgbClr val="FFFF66"/>
                </a:solidFill>
                <a:latin typeface="Trebuchet MS" pitchFamily="34" charset="0"/>
              </a:defRPr>
            </a:lvl7pPr>
            <a:lvl8pPr marL="3429000" indent="-228600" eaLnBrk="0" fontAlgn="base" hangingPunct="0">
              <a:spcBef>
                <a:spcPct val="0"/>
              </a:spcBef>
              <a:spcAft>
                <a:spcPct val="0"/>
              </a:spcAft>
              <a:defRPr sz="3400" b="1">
                <a:solidFill>
                  <a:srgbClr val="FFFF66"/>
                </a:solidFill>
                <a:latin typeface="Trebuchet MS" pitchFamily="34" charset="0"/>
              </a:defRPr>
            </a:lvl8pPr>
            <a:lvl9pPr marL="3886200" indent="-228600" eaLnBrk="0" fontAlgn="base" hangingPunct="0">
              <a:spcBef>
                <a:spcPct val="0"/>
              </a:spcBef>
              <a:spcAft>
                <a:spcPct val="0"/>
              </a:spcAft>
              <a:defRPr sz="3400" b="1">
                <a:solidFill>
                  <a:srgbClr val="FFFF66"/>
                </a:solidFill>
                <a:latin typeface="Trebuchet MS" pitchFamily="34" charset="0"/>
              </a:defRPr>
            </a:lvl9pPr>
          </a:lstStyle>
          <a:p>
            <a:pPr eaLnBrk="1" hangingPunct="1"/>
            <a:r>
              <a:rPr lang="en-US" sz="2400" b="0" u="sng" dirty="0">
                <a:solidFill>
                  <a:srgbClr val="FFC000"/>
                </a:solidFill>
                <a:latin typeface="Calibri" pitchFamily="34" charset="0"/>
              </a:rPr>
              <a:t>SF Bay </a:t>
            </a:r>
            <a:r>
              <a:rPr lang="en-US" sz="2400" b="0" u="sng" dirty="0" smtClean="0">
                <a:solidFill>
                  <a:srgbClr val="FFC000"/>
                </a:solidFill>
                <a:latin typeface="Calibri" pitchFamily="34" charset="0"/>
              </a:rPr>
              <a:t>NNE Workgroup</a:t>
            </a:r>
            <a:endParaRPr lang="en-US" sz="2400" b="0" u="sng" dirty="0">
              <a:solidFill>
                <a:srgbClr val="FFC000"/>
              </a:solidFill>
              <a:latin typeface="Calibri" pitchFamily="34" charset="0"/>
            </a:endParaRPr>
          </a:p>
        </p:txBody>
      </p:sp>
      <p:sp>
        <p:nvSpPr>
          <p:cNvPr id="7176" name="TextBox 12"/>
          <p:cNvSpPr txBox="1">
            <a:spLocks noChangeArrowheads="1"/>
          </p:cNvSpPr>
          <p:nvPr/>
        </p:nvSpPr>
        <p:spPr bwMode="auto">
          <a:xfrm>
            <a:off x="4949825" y="982663"/>
            <a:ext cx="39995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b="1">
                <a:solidFill>
                  <a:srgbClr val="FFFF66"/>
                </a:solidFill>
                <a:latin typeface="Trebuchet MS" pitchFamily="34" charset="0"/>
              </a:defRPr>
            </a:lvl1pPr>
            <a:lvl2pPr marL="742950" indent="-285750" eaLnBrk="0" hangingPunct="0">
              <a:defRPr sz="3400" b="1">
                <a:solidFill>
                  <a:srgbClr val="FFFF66"/>
                </a:solidFill>
                <a:latin typeface="Trebuchet MS" pitchFamily="34" charset="0"/>
              </a:defRPr>
            </a:lvl2pPr>
            <a:lvl3pPr marL="1143000" indent="-228600" eaLnBrk="0" hangingPunct="0">
              <a:defRPr sz="3400" b="1">
                <a:solidFill>
                  <a:srgbClr val="FFFF66"/>
                </a:solidFill>
                <a:latin typeface="Trebuchet MS" pitchFamily="34" charset="0"/>
              </a:defRPr>
            </a:lvl3pPr>
            <a:lvl4pPr marL="1600200" indent="-228600" eaLnBrk="0" hangingPunct="0">
              <a:defRPr sz="3400" b="1">
                <a:solidFill>
                  <a:srgbClr val="FFFF66"/>
                </a:solidFill>
                <a:latin typeface="Trebuchet MS" pitchFamily="34" charset="0"/>
              </a:defRPr>
            </a:lvl4pPr>
            <a:lvl5pPr marL="2057400" indent="-228600" eaLnBrk="0" hangingPunct="0">
              <a:defRPr sz="3400" b="1">
                <a:solidFill>
                  <a:srgbClr val="FFFF66"/>
                </a:solidFill>
                <a:latin typeface="Trebuchet MS" pitchFamily="34" charset="0"/>
              </a:defRPr>
            </a:lvl5pPr>
            <a:lvl6pPr marL="2514600" indent="-228600" eaLnBrk="0" fontAlgn="base" hangingPunct="0">
              <a:spcBef>
                <a:spcPct val="0"/>
              </a:spcBef>
              <a:spcAft>
                <a:spcPct val="0"/>
              </a:spcAft>
              <a:defRPr sz="3400" b="1">
                <a:solidFill>
                  <a:srgbClr val="FFFF66"/>
                </a:solidFill>
                <a:latin typeface="Trebuchet MS" pitchFamily="34" charset="0"/>
              </a:defRPr>
            </a:lvl6pPr>
            <a:lvl7pPr marL="2971800" indent="-228600" eaLnBrk="0" fontAlgn="base" hangingPunct="0">
              <a:spcBef>
                <a:spcPct val="0"/>
              </a:spcBef>
              <a:spcAft>
                <a:spcPct val="0"/>
              </a:spcAft>
              <a:defRPr sz="3400" b="1">
                <a:solidFill>
                  <a:srgbClr val="FFFF66"/>
                </a:solidFill>
                <a:latin typeface="Trebuchet MS" pitchFamily="34" charset="0"/>
              </a:defRPr>
            </a:lvl7pPr>
            <a:lvl8pPr marL="3429000" indent="-228600" eaLnBrk="0" fontAlgn="base" hangingPunct="0">
              <a:spcBef>
                <a:spcPct val="0"/>
              </a:spcBef>
              <a:spcAft>
                <a:spcPct val="0"/>
              </a:spcAft>
              <a:defRPr sz="3400" b="1">
                <a:solidFill>
                  <a:srgbClr val="FFFF66"/>
                </a:solidFill>
                <a:latin typeface="Trebuchet MS" pitchFamily="34" charset="0"/>
              </a:defRPr>
            </a:lvl8pPr>
            <a:lvl9pPr marL="3886200" indent="-228600" eaLnBrk="0" fontAlgn="base" hangingPunct="0">
              <a:spcBef>
                <a:spcPct val="0"/>
              </a:spcBef>
              <a:spcAft>
                <a:spcPct val="0"/>
              </a:spcAft>
              <a:defRPr sz="3400" b="1">
                <a:solidFill>
                  <a:srgbClr val="FFFF66"/>
                </a:solidFill>
                <a:latin typeface="Trebuchet MS" pitchFamily="34" charset="0"/>
              </a:defRPr>
            </a:lvl9pPr>
          </a:lstStyle>
          <a:p>
            <a:pPr eaLnBrk="1" hangingPunct="1"/>
            <a:r>
              <a:rPr lang="en-US" sz="2400" b="0" u="sng" dirty="0" smtClean="0">
                <a:solidFill>
                  <a:srgbClr val="FFC000"/>
                </a:solidFill>
                <a:latin typeface="Calibri" pitchFamily="34" charset="0"/>
              </a:rPr>
              <a:t>SF Bay  RMP  Nutrient Strategy</a:t>
            </a:r>
            <a:endParaRPr lang="en-US" sz="2400" b="0" u="sng" dirty="0">
              <a:solidFill>
                <a:srgbClr val="FFC000"/>
              </a:solidFill>
              <a:latin typeface="Calibri" pitchFamily="34" charset="0"/>
            </a:endParaRPr>
          </a:p>
        </p:txBody>
      </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p:spPr>
        <p:txBody>
          <a:bodyPr/>
          <a:lstStyle/>
          <a:p>
            <a:pPr>
              <a:defRPr/>
            </a:pPr>
            <a:r>
              <a:rPr lang="en-US" dirty="0">
                <a:ln w="1905"/>
                <a:solidFill>
                  <a:srgbClr val="FFC000"/>
                </a:solidFill>
                <a:effectLst>
                  <a:innerShdw blurRad="69850" dist="43180" dir="5400000">
                    <a:srgbClr val="000000">
                      <a:alpha val="65000"/>
                    </a:srgbClr>
                  </a:innerShdw>
                </a:effectLst>
                <a:latin typeface="Calibri" pitchFamily="34" charset="0"/>
              </a:rPr>
              <a:t>Nutrient Sources and </a:t>
            </a:r>
            <a:r>
              <a:rPr lang="en-US" dirty="0" smtClean="0">
                <a:ln w="1905"/>
                <a:solidFill>
                  <a:srgbClr val="FFC000"/>
                </a:solidFill>
                <a:effectLst>
                  <a:innerShdw blurRad="69850" dist="43180" dir="5400000">
                    <a:srgbClr val="000000">
                      <a:alpha val="65000"/>
                    </a:srgbClr>
                  </a:innerShdw>
                </a:effectLst>
                <a:latin typeface="Calibri" pitchFamily="34" charset="0"/>
              </a:rPr>
              <a:t>Pathways</a:t>
            </a:r>
            <a:endParaRPr lang="en-US" dirty="0"/>
          </a:p>
        </p:txBody>
      </p:sp>
      <p:sp>
        <p:nvSpPr>
          <p:cNvPr id="52227" name="Content Placeholder 2"/>
          <p:cNvSpPr>
            <a:spLocks noGrp="1"/>
          </p:cNvSpPr>
          <p:nvPr>
            <p:ph idx="1"/>
          </p:nvPr>
        </p:nvSpPr>
        <p:spPr/>
        <p:txBody>
          <a:bodyPr/>
          <a:lstStyle/>
          <a:p>
            <a:pPr>
              <a:buFont typeface="Arial" charset="0"/>
              <a:buChar char="•"/>
            </a:pPr>
            <a:r>
              <a:rPr lang="en-US" smtClean="0">
                <a:latin typeface="Calibri" pitchFamily="34" charset="0"/>
              </a:rPr>
              <a:t>True sources</a:t>
            </a:r>
          </a:p>
          <a:p>
            <a:pPr lvl="1">
              <a:buClr>
                <a:schemeClr val="tx1"/>
              </a:buClr>
              <a:buFont typeface="Calibri" pitchFamily="34" charset="0"/>
              <a:buChar char="–"/>
            </a:pPr>
            <a:r>
              <a:rPr lang="en-US" sz="2400" smtClean="0">
                <a:latin typeface="Calibri" pitchFamily="34" charset="0"/>
              </a:rPr>
              <a:t>e.g. fertilizers, food supply for humans and animals, mineralization, mineral weathering (P), atmospheric nitrogen and N fixation (N), combustion, pet wastes</a:t>
            </a:r>
          </a:p>
          <a:p>
            <a:pPr>
              <a:buFont typeface="Arial" charset="0"/>
              <a:buChar char="•"/>
            </a:pPr>
            <a:r>
              <a:rPr lang="en-US" smtClean="0">
                <a:latin typeface="Calibri" pitchFamily="34" charset="0"/>
              </a:rPr>
              <a:t>Pathways</a:t>
            </a:r>
          </a:p>
          <a:p>
            <a:pPr lvl="1">
              <a:buClr>
                <a:schemeClr val="tx1"/>
              </a:buClr>
              <a:buFont typeface="Calibri" pitchFamily="34" charset="0"/>
              <a:buChar char="–"/>
            </a:pPr>
            <a:r>
              <a:rPr lang="en-US" sz="2400" smtClean="0">
                <a:latin typeface="Calibri" pitchFamily="34" charset="0"/>
              </a:rPr>
              <a:t>Atmospheric Deposition</a:t>
            </a:r>
          </a:p>
          <a:p>
            <a:pPr lvl="1">
              <a:buClr>
                <a:schemeClr val="tx1"/>
              </a:buClr>
              <a:buFont typeface="Calibri" pitchFamily="34" charset="0"/>
              <a:buChar char="–"/>
            </a:pPr>
            <a:r>
              <a:rPr lang="en-US" sz="2400" smtClean="0">
                <a:latin typeface="Calibri" pitchFamily="34" charset="0"/>
              </a:rPr>
              <a:t>Storm water (Central Valley and municipal)</a:t>
            </a:r>
          </a:p>
          <a:p>
            <a:pPr lvl="1">
              <a:buClr>
                <a:schemeClr val="tx1"/>
              </a:buClr>
              <a:buFont typeface="Calibri" pitchFamily="34" charset="0"/>
              <a:buChar char="–"/>
            </a:pPr>
            <a:r>
              <a:rPr lang="en-US" sz="2400" smtClean="0">
                <a:latin typeface="Calibri" pitchFamily="34" charset="0"/>
              </a:rPr>
              <a:t>Waste water (Municipal and industrial)</a:t>
            </a:r>
          </a:p>
          <a:p>
            <a:pPr lvl="1">
              <a:buClr>
                <a:schemeClr val="tx1"/>
              </a:buClr>
              <a:buFont typeface="Calibri" pitchFamily="34" charset="0"/>
              <a:buChar char="–"/>
            </a:pPr>
            <a:r>
              <a:rPr lang="en-US" sz="2400" smtClean="0">
                <a:latin typeface="Calibri" pitchFamily="34" charset="0"/>
              </a:rPr>
              <a:t>Groundwater</a:t>
            </a:r>
          </a:p>
          <a:p>
            <a:pPr lvl="1">
              <a:buClr>
                <a:schemeClr val="tx1"/>
              </a:buClr>
              <a:buFont typeface="Calibri" pitchFamily="34" charset="0"/>
              <a:buChar char="–"/>
            </a:pPr>
            <a:r>
              <a:rPr lang="en-US" sz="2400" smtClean="0">
                <a:latin typeface="Calibri" pitchFamily="34" charset="0"/>
              </a:rPr>
              <a:t>Ocean exchange (net)</a:t>
            </a:r>
          </a:p>
        </p:txBody>
      </p:sp>
      <p:sp>
        <p:nvSpPr>
          <p:cNvPr id="3" name="Slide Number Placeholder 2"/>
          <p:cNvSpPr>
            <a:spLocks noGrp="1"/>
          </p:cNvSpPr>
          <p:nvPr>
            <p:ph type="sldNum" sz="quarter" idx="12"/>
          </p:nvPr>
        </p:nvSpPr>
        <p:spPr/>
        <p:txBody>
          <a:bodyPr/>
          <a:lstStyle/>
          <a:p>
            <a:pPr>
              <a:defRPr/>
            </a:pPr>
            <a:fld id="{43F71CFF-EE94-401E-9434-0E40959C7EA0}" type="slidenum">
              <a:rPr lang="en-US" smtClean="0"/>
              <a:pPr>
                <a:defRPr/>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86272"/>
            <a:ext cx="9144000" cy="707886"/>
          </a:xfrm>
          <a:prstGeom prst="rect">
            <a:avLst/>
          </a:prstGeom>
          <a:noFill/>
        </p:spPr>
        <p:txBody>
          <a:bodyPr>
            <a:spAutoFit/>
          </a:bodyPr>
          <a:lstStyle/>
          <a:p>
            <a:pPr algn="ctr" fontAlgn="auto">
              <a:spcBef>
                <a:spcPts val="0"/>
              </a:spcBef>
              <a:spcAft>
                <a:spcPts val="0"/>
              </a:spcAft>
              <a:defRPr/>
            </a:pPr>
            <a:r>
              <a:rPr lang="en-US" sz="4000" dirty="0">
                <a:ln w="1905"/>
                <a:solidFill>
                  <a:srgbClr val="FFC000"/>
                </a:solidFill>
                <a:effectLst>
                  <a:innerShdw blurRad="69850" dist="43180" dir="5400000">
                    <a:srgbClr val="000000">
                      <a:alpha val="65000"/>
                    </a:srgbClr>
                  </a:innerShdw>
                </a:effectLst>
                <a:latin typeface="Calibri" pitchFamily="34" charset="0"/>
              </a:rPr>
              <a:t>Available Loads Data</a:t>
            </a:r>
          </a:p>
        </p:txBody>
      </p:sp>
      <p:graphicFrame>
        <p:nvGraphicFramePr>
          <p:cNvPr id="5" name="Table 4"/>
          <p:cNvGraphicFramePr>
            <a:graphicFrameLocks noGrp="1"/>
          </p:cNvGraphicFramePr>
          <p:nvPr>
            <p:extLst>
              <p:ext uri="{D42A27DB-BD31-4B8C-83A1-F6EECF244321}">
                <p14:modId xmlns:p14="http://schemas.microsoft.com/office/powerpoint/2010/main" val="2891414923"/>
              </p:ext>
            </p:extLst>
          </p:nvPr>
        </p:nvGraphicFramePr>
        <p:xfrm>
          <a:off x="140677" y="1058985"/>
          <a:ext cx="8862645" cy="5081520"/>
        </p:xfrm>
        <a:graphic>
          <a:graphicData uri="http://schemas.openxmlformats.org/drawingml/2006/table">
            <a:tbl>
              <a:tblPr firstRow="1" bandCol="1">
                <a:tableStyleId>{5940675A-B579-460E-94D1-54222C63F5DA}</a:tableStyleId>
              </a:tblPr>
              <a:tblGrid>
                <a:gridCol w="1902935"/>
                <a:gridCol w="1932875"/>
                <a:gridCol w="1615421"/>
                <a:gridCol w="3411414"/>
              </a:tblGrid>
              <a:tr h="538048">
                <a:tc>
                  <a:txBody>
                    <a:bodyPr/>
                    <a:lstStyle/>
                    <a:p>
                      <a:pPr algn="l" fontAlgn="b"/>
                      <a:r>
                        <a:rPr lang="en-US" sz="1600" b="1" u="none" strike="noStrike" dirty="0">
                          <a:effectLst/>
                          <a:latin typeface="Calibri" pitchFamily="34" charset="0"/>
                        </a:rPr>
                        <a:t>Source or </a:t>
                      </a:r>
                      <a:r>
                        <a:rPr lang="en-US" sz="1600" b="1" u="none" strike="noStrike" dirty="0" smtClean="0">
                          <a:effectLst/>
                          <a:latin typeface="Calibri" pitchFamily="34" charset="0"/>
                        </a:rPr>
                        <a:t/>
                      </a:r>
                      <a:br>
                        <a:rPr lang="en-US" sz="1600" b="1" u="none" strike="noStrike" dirty="0" smtClean="0">
                          <a:effectLst/>
                          <a:latin typeface="Calibri" pitchFamily="34" charset="0"/>
                        </a:rPr>
                      </a:br>
                      <a:r>
                        <a:rPr lang="en-US" sz="1600" b="1" u="none" strike="noStrike" dirty="0" smtClean="0">
                          <a:effectLst/>
                          <a:latin typeface="Calibri" pitchFamily="34" charset="0"/>
                        </a:rPr>
                        <a:t>Pathway</a:t>
                      </a:r>
                      <a:endParaRPr lang="en-US" sz="1600" b="1" i="0" u="none" strike="noStrike" dirty="0">
                        <a:solidFill>
                          <a:srgbClr val="000000"/>
                        </a:solidFill>
                        <a:effectLst/>
                        <a:latin typeface="Calibri" pitchFamily="34" charset="0"/>
                      </a:endParaRPr>
                    </a:p>
                  </a:txBody>
                  <a:tcPr marL="7865" marR="7865" marT="7866" marB="0" anchor="b"/>
                </a:tc>
                <a:tc>
                  <a:txBody>
                    <a:bodyPr/>
                    <a:lstStyle/>
                    <a:p>
                      <a:pPr algn="ctr" fontAlgn="b"/>
                      <a:r>
                        <a:rPr lang="en-US" sz="1600" b="1" u="none" strike="noStrike" dirty="0" smtClean="0">
                          <a:effectLst/>
                          <a:latin typeface="Calibri" pitchFamily="34" charset="0"/>
                        </a:rPr>
                        <a:t>Relative Load</a:t>
                      </a:r>
                      <a:endParaRPr lang="en-US" sz="1600" b="1" i="0" u="none" strike="noStrike" dirty="0">
                        <a:solidFill>
                          <a:srgbClr val="000000"/>
                        </a:solidFill>
                        <a:effectLst/>
                        <a:latin typeface="Calibri" pitchFamily="34" charset="0"/>
                      </a:endParaRPr>
                    </a:p>
                  </a:txBody>
                  <a:tcPr marL="7865" marR="7865" marT="7866" marB="0" anchor="b"/>
                </a:tc>
                <a:tc>
                  <a:txBody>
                    <a:bodyPr/>
                    <a:lstStyle/>
                    <a:p>
                      <a:pPr algn="ctr" fontAlgn="b"/>
                      <a:r>
                        <a:rPr lang="en-US" sz="1600" b="1" u="none" strike="noStrike" dirty="0">
                          <a:effectLst/>
                          <a:latin typeface="Calibri" pitchFamily="34" charset="0"/>
                        </a:rPr>
                        <a:t>Comment</a:t>
                      </a:r>
                      <a:endParaRPr lang="en-US" sz="1600" b="1" i="0" u="none" strike="noStrike" dirty="0">
                        <a:solidFill>
                          <a:srgbClr val="000000"/>
                        </a:solidFill>
                        <a:effectLst/>
                        <a:latin typeface="Calibri" pitchFamily="34" charset="0"/>
                      </a:endParaRPr>
                    </a:p>
                  </a:txBody>
                  <a:tcPr marL="7865" marR="7865" marT="7866" marB="0" anchor="b"/>
                </a:tc>
                <a:tc>
                  <a:txBody>
                    <a:bodyPr/>
                    <a:lstStyle/>
                    <a:p>
                      <a:pPr algn="ctr" fontAlgn="b"/>
                      <a:r>
                        <a:rPr lang="en-US" sz="1600" b="1" u="none" strike="noStrike" dirty="0">
                          <a:effectLst/>
                          <a:latin typeface="Calibri" pitchFamily="34" charset="0"/>
                        </a:rPr>
                        <a:t>New data available to make suitable estimates?</a:t>
                      </a:r>
                      <a:endParaRPr lang="en-US" sz="1600" b="1" i="0" u="none" strike="noStrike" dirty="0">
                        <a:solidFill>
                          <a:srgbClr val="000000"/>
                        </a:solidFill>
                        <a:effectLst/>
                        <a:latin typeface="Calibri" pitchFamily="34" charset="0"/>
                      </a:endParaRPr>
                    </a:p>
                  </a:txBody>
                  <a:tcPr marL="7865" marR="7865" marT="7866" marB="0" anchor="b"/>
                </a:tc>
              </a:tr>
              <a:tr h="838538">
                <a:tc>
                  <a:txBody>
                    <a:bodyPr/>
                    <a:lstStyle/>
                    <a:p>
                      <a:pPr algn="l" fontAlgn="b"/>
                      <a:r>
                        <a:rPr lang="en-US" sz="1600" b="1" u="none" strike="noStrike" dirty="0">
                          <a:effectLst/>
                          <a:latin typeface="Calibri" pitchFamily="34" charset="0"/>
                        </a:rPr>
                        <a:t>Atmospheric </a:t>
                      </a:r>
                      <a:r>
                        <a:rPr lang="en-US" sz="1600" b="1" u="none" strike="noStrike" dirty="0" smtClean="0">
                          <a:effectLst/>
                          <a:latin typeface="Calibri" pitchFamily="34" charset="0"/>
                        </a:rPr>
                        <a:t>Deposition</a:t>
                      </a:r>
                      <a:endParaRPr lang="en-US" sz="1600" b="1" i="0" u="none" strike="noStrike" dirty="0">
                        <a:solidFill>
                          <a:srgbClr val="000000"/>
                        </a:solidFill>
                        <a:effectLst/>
                        <a:latin typeface="Calibri" pitchFamily="34" charset="0"/>
                      </a:endParaRPr>
                    </a:p>
                  </a:txBody>
                  <a:tcPr marL="7865" marR="7865" marT="7866" marB="0" anchor="b"/>
                </a:tc>
                <a:tc>
                  <a:txBody>
                    <a:bodyPr/>
                    <a:lstStyle/>
                    <a:p>
                      <a:pPr algn="ctr" fontAlgn="b"/>
                      <a:r>
                        <a:rPr lang="en-US" sz="1600" u="none" strike="noStrike" dirty="0">
                          <a:effectLst/>
                          <a:latin typeface="Calibri" pitchFamily="34" charset="0"/>
                        </a:rPr>
                        <a:t>Small</a:t>
                      </a:r>
                      <a:endParaRPr lang="en-US" sz="1600" b="0" i="0" u="none" strike="noStrike" dirty="0">
                        <a:solidFill>
                          <a:srgbClr val="000000"/>
                        </a:solidFill>
                        <a:effectLst/>
                        <a:latin typeface="Calibri" pitchFamily="34" charset="0"/>
                      </a:endParaRPr>
                    </a:p>
                  </a:txBody>
                  <a:tcPr marL="7865" marR="7865" marT="7866" marB="0" anchor="b"/>
                </a:tc>
                <a:tc>
                  <a:txBody>
                    <a:bodyPr/>
                    <a:lstStyle/>
                    <a:p>
                      <a:pPr algn="ctr" fontAlgn="b"/>
                      <a:r>
                        <a:rPr lang="en-US" sz="1600" u="none" strike="noStrike" dirty="0">
                          <a:effectLst/>
                          <a:latin typeface="Calibri" pitchFamily="34" charset="0"/>
                        </a:rPr>
                        <a:t>Outdated</a:t>
                      </a:r>
                      <a:endParaRPr lang="en-US" sz="1600" b="0" i="0" u="none" strike="noStrike" dirty="0">
                        <a:solidFill>
                          <a:srgbClr val="000000"/>
                        </a:solidFill>
                        <a:effectLst/>
                        <a:latin typeface="Calibri" pitchFamily="34" charset="0"/>
                      </a:endParaRPr>
                    </a:p>
                  </a:txBody>
                  <a:tcPr marL="7865" marR="7865" marT="7866" marB="0" anchor="b"/>
                </a:tc>
                <a:tc>
                  <a:txBody>
                    <a:bodyPr/>
                    <a:lstStyle/>
                    <a:p>
                      <a:pPr algn="ctr" fontAlgn="b"/>
                      <a:r>
                        <a:rPr lang="en-US" sz="1600" u="none" strike="noStrike" dirty="0">
                          <a:effectLst/>
                          <a:latin typeface="Calibri" pitchFamily="34" charset="0"/>
                        </a:rPr>
                        <a:t>Yes, literature from other coastal </a:t>
                      </a:r>
                      <a:r>
                        <a:rPr lang="en-US" sz="1600" u="none" strike="noStrike" dirty="0" smtClean="0">
                          <a:effectLst/>
                          <a:latin typeface="Calibri" pitchFamily="34" charset="0"/>
                        </a:rPr>
                        <a:t>cities</a:t>
                      </a:r>
                      <a:endParaRPr lang="en-US" sz="1600" b="0" i="0" u="none" strike="noStrike" dirty="0">
                        <a:solidFill>
                          <a:srgbClr val="000000"/>
                        </a:solidFill>
                        <a:effectLst/>
                        <a:latin typeface="Calibri" pitchFamily="34" charset="0"/>
                      </a:endParaRPr>
                    </a:p>
                  </a:txBody>
                  <a:tcPr marL="7865" marR="7865" marT="7866" marB="0" anchor="b"/>
                </a:tc>
              </a:tr>
              <a:tr h="413139">
                <a:tc>
                  <a:txBody>
                    <a:bodyPr/>
                    <a:lstStyle/>
                    <a:p>
                      <a:pPr marL="58738" indent="0" algn="l" fontAlgn="b"/>
                      <a:r>
                        <a:rPr lang="en-US" sz="1600" b="1" i="0" u="none" strike="noStrike" dirty="0" smtClean="0">
                          <a:solidFill>
                            <a:schemeClr val="tx1"/>
                          </a:solidFill>
                          <a:effectLst/>
                          <a:latin typeface="Calibri" pitchFamily="34" charset="0"/>
                        </a:rPr>
                        <a:t>Terrestrial Loads from the Delta</a:t>
                      </a:r>
                      <a:endParaRPr lang="en-US" sz="1600" b="1" i="0" u="none" strike="noStrike" dirty="0">
                        <a:solidFill>
                          <a:schemeClr val="tx1"/>
                        </a:solidFill>
                        <a:effectLst/>
                        <a:latin typeface="Calibri" pitchFamily="34" charset="0"/>
                      </a:endParaRPr>
                    </a:p>
                  </a:txBody>
                  <a:tcPr marL="7865" marR="7865" marT="7866" marB="0" anchor="b"/>
                </a:tc>
                <a:tc>
                  <a:txBody>
                    <a:bodyPr/>
                    <a:lstStyle/>
                    <a:p>
                      <a:pPr algn="ctr" fontAlgn="b"/>
                      <a:r>
                        <a:rPr lang="en-US" sz="1600" u="none" strike="noStrike" dirty="0">
                          <a:effectLst/>
                          <a:latin typeface="Calibri" pitchFamily="34" charset="0"/>
                        </a:rPr>
                        <a:t>Large</a:t>
                      </a:r>
                      <a:endParaRPr lang="en-US" sz="1600" b="0" i="0" u="none" strike="noStrike" dirty="0">
                        <a:solidFill>
                          <a:srgbClr val="000000"/>
                        </a:solidFill>
                        <a:effectLst/>
                        <a:latin typeface="Calibri" pitchFamily="34" charset="0"/>
                      </a:endParaRPr>
                    </a:p>
                  </a:txBody>
                  <a:tcPr marL="7865" marR="7865" marT="7866" marB="0" anchor="b"/>
                </a:tc>
                <a:tc>
                  <a:txBody>
                    <a:bodyPr/>
                    <a:lstStyle/>
                    <a:p>
                      <a:pPr algn="ctr" fontAlgn="b"/>
                      <a:r>
                        <a:rPr lang="en-US" sz="1600" u="none" strike="noStrike">
                          <a:effectLst/>
                          <a:latin typeface="Calibri" pitchFamily="34" charset="0"/>
                        </a:rPr>
                        <a:t>Outdated, uncertain</a:t>
                      </a:r>
                      <a:endParaRPr lang="en-US" sz="1600" b="0" i="0" u="none" strike="noStrike">
                        <a:solidFill>
                          <a:srgbClr val="000000"/>
                        </a:solidFill>
                        <a:effectLst/>
                        <a:latin typeface="Calibri" pitchFamily="34" charset="0"/>
                      </a:endParaRPr>
                    </a:p>
                  </a:txBody>
                  <a:tcPr marL="7865" marR="7865" marT="7866" marB="0" anchor="b"/>
                </a:tc>
                <a:tc>
                  <a:txBody>
                    <a:bodyPr/>
                    <a:lstStyle/>
                    <a:p>
                      <a:pPr algn="ctr" fontAlgn="b"/>
                      <a:r>
                        <a:rPr lang="en-US" sz="1600" u="none" strike="noStrike" dirty="0">
                          <a:effectLst/>
                          <a:latin typeface="Calibri" pitchFamily="34" charset="0"/>
                        </a:rPr>
                        <a:t>Yes for low flow, arm wave for high </a:t>
                      </a:r>
                      <a:r>
                        <a:rPr lang="en-US" sz="1600" u="none" strike="noStrike" dirty="0" smtClean="0">
                          <a:effectLst/>
                          <a:latin typeface="Calibri" pitchFamily="34" charset="0"/>
                        </a:rPr>
                        <a:t>flow. New USGS</a:t>
                      </a:r>
                      <a:r>
                        <a:rPr lang="en-US" sz="1600" u="none" strike="noStrike" baseline="0" dirty="0" smtClean="0">
                          <a:effectLst/>
                          <a:latin typeface="Calibri" pitchFamily="34" charset="0"/>
                        </a:rPr>
                        <a:t> Sparrow model next year</a:t>
                      </a:r>
                      <a:endParaRPr lang="en-US" sz="1600" b="0" i="0" u="none" strike="noStrike" dirty="0">
                        <a:solidFill>
                          <a:srgbClr val="000000"/>
                        </a:solidFill>
                        <a:effectLst/>
                        <a:latin typeface="Calibri" pitchFamily="34" charset="0"/>
                      </a:endParaRPr>
                    </a:p>
                  </a:txBody>
                  <a:tcPr marL="7865" marR="7865" marT="7866" marB="0" anchor="b"/>
                </a:tc>
              </a:tr>
              <a:tr h="739427">
                <a:tc>
                  <a:txBody>
                    <a:bodyPr/>
                    <a:lstStyle/>
                    <a:p>
                      <a:pPr algn="l" fontAlgn="b"/>
                      <a:r>
                        <a:rPr lang="en-US" sz="1600" b="1" u="none" strike="noStrike" dirty="0">
                          <a:effectLst/>
                          <a:latin typeface="Calibri" pitchFamily="34" charset="0"/>
                        </a:rPr>
                        <a:t>Municipal Wastewater</a:t>
                      </a:r>
                      <a:endParaRPr lang="en-US" sz="1600" b="1" i="0" u="none" strike="noStrike" dirty="0">
                        <a:solidFill>
                          <a:srgbClr val="000000"/>
                        </a:solidFill>
                        <a:effectLst/>
                        <a:latin typeface="Calibri" pitchFamily="34" charset="0"/>
                      </a:endParaRPr>
                    </a:p>
                  </a:txBody>
                  <a:tcPr marL="7865" marR="7865" marT="7866" marB="0" anchor="b"/>
                </a:tc>
                <a:tc>
                  <a:txBody>
                    <a:bodyPr/>
                    <a:lstStyle/>
                    <a:p>
                      <a:pPr algn="ctr" fontAlgn="b"/>
                      <a:r>
                        <a:rPr lang="en-US" sz="1600" u="none" strike="noStrike" dirty="0">
                          <a:effectLst/>
                          <a:latin typeface="Calibri" pitchFamily="34" charset="0"/>
                        </a:rPr>
                        <a:t>Moderately large</a:t>
                      </a:r>
                      <a:endParaRPr lang="en-US" sz="1600" b="0" i="0" u="none" strike="noStrike" dirty="0">
                        <a:solidFill>
                          <a:srgbClr val="000000"/>
                        </a:solidFill>
                        <a:effectLst/>
                        <a:latin typeface="Calibri" pitchFamily="34" charset="0"/>
                      </a:endParaRPr>
                    </a:p>
                  </a:txBody>
                  <a:tcPr marL="7865" marR="7865" marT="7866" marB="0" anchor="b"/>
                </a:tc>
                <a:tc>
                  <a:txBody>
                    <a:bodyPr/>
                    <a:lstStyle/>
                    <a:p>
                      <a:pPr algn="ctr" fontAlgn="b"/>
                      <a:r>
                        <a:rPr lang="en-US" sz="1600" u="none" strike="noStrike">
                          <a:effectLst/>
                          <a:latin typeface="Calibri" pitchFamily="34" charset="0"/>
                        </a:rPr>
                        <a:t>Outdated, uncertain</a:t>
                      </a:r>
                      <a:endParaRPr lang="en-US" sz="1600" b="0" i="0" u="none" strike="noStrike">
                        <a:solidFill>
                          <a:srgbClr val="000000"/>
                        </a:solidFill>
                        <a:effectLst/>
                        <a:latin typeface="Calibri" pitchFamily="34" charset="0"/>
                      </a:endParaRPr>
                    </a:p>
                  </a:txBody>
                  <a:tcPr marL="7865" marR="7865" marT="7866" marB="0" anchor="b"/>
                </a:tc>
                <a:tc>
                  <a:txBody>
                    <a:bodyPr/>
                    <a:lstStyle/>
                    <a:p>
                      <a:pPr algn="ctr" fontAlgn="b"/>
                      <a:r>
                        <a:rPr lang="en-US" sz="1600" u="none" strike="noStrike" dirty="0">
                          <a:effectLst/>
                          <a:latin typeface="Calibri" pitchFamily="34" charset="0"/>
                        </a:rPr>
                        <a:t>Yes, for perhaps half the facilities (with some collation effort), for recent </a:t>
                      </a:r>
                      <a:r>
                        <a:rPr lang="en-US" sz="1600" u="none" strike="noStrike" dirty="0" smtClean="0">
                          <a:effectLst/>
                          <a:latin typeface="Calibri" pitchFamily="34" charset="0"/>
                        </a:rPr>
                        <a:t>years, spotty data for some </a:t>
                      </a:r>
                      <a:r>
                        <a:rPr lang="en-US" sz="1600" u="none" strike="noStrike" dirty="0" err="1" smtClean="0">
                          <a:effectLst/>
                          <a:latin typeface="Calibri" pitchFamily="34" charset="0"/>
                        </a:rPr>
                        <a:t>analytes</a:t>
                      </a:r>
                      <a:endParaRPr lang="en-US" sz="1600" b="0" i="0" u="none" strike="noStrike" dirty="0">
                        <a:solidFill>
                          <a:srgbClr val="000000"/>
                        </a:solidFill>
                        <a:effectLst/>
                        <a:latin typeface="Calibri" pitchFamily="34" charset="0"/>
                      </a:endParaRPr>
                    </a:p>
                  </a:txBody>
                  <a:tcPr marL="7865" marR="7865" marT="7866" marB="0" anchor="b"/>
                </a:tc>
              </a:tr>
              <a:tr h="495574">
                <a:tc>
                  <a:txBody>
                    <a:bodyPr/>
                    <a:lstStyle/>
                    <a:p>
                      <a:pPr algn="l" fontAlgn="b"/>
                      <a:r>
                        <a:rPr lang="en-US" sz="1600" b="1" u="none" strike="noStrike" dirty="0">
                          <a:effectLst/>
                          <a:latin typeface="Calibri" pitchFamily="34" charset="0"/>
                        </a:rPr>
                        <a:t>Industrial Wastewater</a:t>
                      </a:r>
                      <a:endParaRPr lang="en-US" sz="1600" b="1" i="0" u="none" strike="noStrike" dirty="0">
                        <a:solidFill>
                          <a:srgbClr val="000000"/>
                        </a:solidFill>
                        <a:effectLst/>
                        <a:latin typeface="Calibri" pitchFamily="34" charset="0"/>
                      </a:endParaRPr>
                    </a:p>
                  </a:txBody>
                  <a:tcPr marL="7865" marR="7865" marT="7866" marB="0" anchor="b"/>
                </a:tc>
                <a:tc>
                  <a:txBody>
                    <a:bodyPr/>
                    <a:lstStyle/>
                    <a:p>
                      <a:pPr algn="ctr" fontAlgn="b"/>
                      <a:r>
                        <a:rPr lang="en-US" sz="1600" u="none" strike="noStrike" dirty="0">
                          <a:effectLst/>
                          <a:latin typeface="Calibri" pitchFamily="34" charset="0"/>
                        </a:rPr>
                        <a:t>Very small</a:t>
                      </a:r>
                      <a:endParaRPr lang="en-US" sz="1600" b="0" i="0" u="none" strike="noStrike" dirty="0">
                        <a:solidFill>
                          <a:srgbClr val="000000"/>
                        </a:solidFill>
                        <a:effectLst/>
                        <a:latin typeface="Calibri" pitchFamily="34" charset="0"/>
                      </a:endParaRPr>
                    </a:p>
                  </a:txBody>
                  <a:tcPr marL="7865" marR="7865" marT="7866" marB="0" anchor="b"/>
                </a:tc>
                <a:tc>
                  <a:txBody>
                    <a:bodyPr/>
                    <a:lstStyle/>
                    <a:p>
                      <a:pPr algn="ctr" fontAlgn="b"/>
                      <a:r>
                        <a:rPr lang="en-US" sz="1600" u="none" strike="noStrike">
                          <a:effectLst/>
                          <a:latin typeface="Calibri" pitchFamily="34" charset="0"/>
                        </a:rPr>
                        <a:t>Outdated</a:t>
                      </a:r>
                      <a:endParaRPr lang="en-US" sz="1600" b="0" i="0" u="none" strike="noStrike">
                        <a:solidFill>
                          <a:srgbClr val="000000"/>
                        </a:solidFill>
                        <a:effectLst/>
                        <a:latin typeface="Calibri" pitchFamily="34" charset="0"/>
                      </a:endParaRPr>
                    </a:p>
                  </a:txBody>
                  <a:tcPr marL="7865" marR="7865" marT="7866" marB="0" anchor="b"/>
                </a:tc>
                <a:tc>
                  <a:txBody>
                    <a:bodyPr/>
                    <a:lstStyle/>
                    <a:p>
                      <a:pPr algn="ctr" fontAlgn="b"/>
                      <a:r>
                        <a:rPr lang="en-US" sz="1600" u="none" strike="noStrike" dirty="0">
                          <a:effectLst/>
                          <a:latin typeface="Calibri" pitchFamily="34" charset="0"/>
                        </a:rPr>
                        <a:t>Maybe</a:t>
                      </a:r>
                      <a:endParaRPr lang="en-US" sz="1600" b="0" i="0" u="none" strike="noStrike" dirty="0">
                        <a:solidFill>
                          <a:srgbClr val="000000"/>
                        </a:solidFill>
                        <a:effectLst/>
                        <a:latin typeface="Calibri" pitchFamily="34" charset="0"/>
                      </a:endParaRPr>
                    </a:p>
                  </a:txBody>
                  <a:tcPr marL="7865" marR="7865" marT="7866" marB="0" anchor="b"/>
                </a:tc>
              </a:tr>
              <a:tr h="495574">
                <a:tc>
                  <a:txBody>
                    <a:bodyPr/>
                    <a:lstStyle/>
                    <a:p>
                      <a:pPr algn="l" fontAlgn="b"/>
                      <a:r>
                        <a:rPr lang="en-US" sz="1600" b="1" u="none" strike="noStrike" dirty="0">
                          <a:effectLst/>
                          <a:latin typeface="Calibri" pitchFamily="34" charset="0"/>
                        </a:rPr>
                        <a:t>Municipal Storm </a:t>
                      </a:r>
                      <a:r>
                        <a:rPr lang="en-US" sz="1600" b="1" u="none" strike="noStrike" dirty="0" smtClean="0">
                          <a:effectLst/>
                          <a:latin typeface="Calibri" pitchFamily="34" charset="0"/>
                        </a:rPr>
                        <a:t>Water</a:t>
                      </a:r>
                      <a:endParaRPr lang="en-US" sz="1600" b="1" i="0" u="none" strike="noStrike" dirty="0">
                        <a:solidFill>
                          <a:srgbClr val="000000"/>
                        </a:solidFill>
                        <a:effectLst/>
                        <a:latin typeface="Calibri" pitchFamily="34" charset="0"/>
                      </a:endParaRPr>
                    </a:p>
                  </a:txBody>
                  <a:tcPr marL="7865" marR="7865" marT="7866" marB="0" anchor="b"/>
                </a:tc>
                <a:tc>
                  <a:txBody>
                    <a:bodyPr/>
                    <a:lstStyle/>
                    <a:p>
                      <a:pPr algn="ctr" fontAlgn="b"/>
                      <a:r>
                        <a:rPr lang="en-US" sz="1600" u="none" strike="noStrike" dirty="0">
                          <a:effectLst/>
                          <a:latin typeface="Calibri" pitchFamily="34" charset="0"/>
                        </a:rPr>
                        <a:t>Moderately large</a:t>
                      </a:r>
                      <a:endParaRPr lang="en-US" sz="1600" b="0" i="0" u="none" strike="noStrike" dirty="0">
                        <a:solidFill>
                          <a:srgbClr val="000000"/>
                        </a:solidFill>
                        <a:effectLst/>
                        <a:latin typeface="Calibri" pitchFamily="34" charset="0"/>
                      </a:endParaRPr>
                    </a:p>
                  </a:txBody>
                  <a:tcPr marL="7865" marR="7865" marT="7866" marB="0" anchor="b"/>
                </a:tc>
                <a:tc>
                  <a:txBody>
                    <a:bodyPr/>
                    <a:lstStyle/>
                    <a:p>
                      <a:pPr algn="ctr" fontAlgn="b"/>
                      <a:r>
                        <a:rPr lang="en-US" sz="1600" u="none" strike="noStrike" dirty="0">
                          <a:effectLst/>
                          <a:latin typeface="Calibri" pitchFamily="34" charset="0"/>
                        </a:rPr>
                        <a:t>Previous estimate bad, uncertain flows</a:t>
                      </a:r>
                      <a:endParaRPr lang="en-US" sz="1600" b="0" i="0" u="none" strike="noStrike" dirty="0">
                        <a:solidFill>
                          <a:srgbClr val="000000"/>
                        </a:solidFill>
                        <a:effectLst/>
                        <a:latin typeface="Calibri" pitchFamily="34" charset="0"/>
                      </a:endParaRPr>
                    </a:p>
                  </a:txBody>
                  <a:tcPr marL="7865" marR="7865" marT="7866" marB="0" anchor="b"/>
                </a:tc>
                <a:tc>
                  <a:txBody>
                    <a:bodyPr/>
                    <a:lstStyle/>
                    <a:p>
                      <a:pPr algn="ctr" fontAlgn="b"/>
                      <a:r>
                        <a:rPr lang="en-US" sz="1600" u="none" strike="noStrike" dirty="0">
                          <a:effectLst/>
                          <a:latin typeface="Calibri" pitchFamily="34" charset="0"/>
                        </a:rPr>
                        <a:t>Yes, a little</a:t>
                      </a:r>
                      <a:endParaRPr lang="en-US" sz="1600" b="0" i="0" u="none" strike="noStrike" dirty="0">
                        <a:solidFill>
                          <a:srgbClr val="000000"/>
                        </a:solidFill>
                        <a:effectLst/>
                        <a:latin typeface="Calibri" pitchFamily="34" charset="0"/>
                      </a:endParaRPr>
                    </a:p>
                  </a:txBody>
                  <a:tcPr marL="7865" marR="7865" marT="7866" marB="0" anchor="b"/>
                </a:tc>
              </a:tr>
              <a:tr h="495574">
                <a:tc>
                  <a:txBody>
                    <a:bodyPr/>
                    <a:lstStyle/>
                    <a:p>
                      <a:pPr algn="l" fontAlgn="b"/>
                      <a:r>
                        <a:rPr lang="en-US" sz="1600" b="1" u="none" strike="noStrike" dirty="0">
                          <a:effectLst/>
                          <a:latin typeface="Calibri" pitchFamily="34" charset="0"/>
                        </a:rPr>
                        <a:t>Groundwater</a:t>
                      </a:r>
                      <a:endParaRPr lang="en-US" sz="1600" b="1" i="0" u="none" strike="noStrike" dirty="0">
                        <a:solidFill>
                          <a:srgbClr val="000000"/>
                        </a:solidFill>
                        <a:effectLst/>
                        <a:latin typeface="Calibri" pitchFamily="34" charset="0"/>
                      </a:endParaRPr>
                    </a:p>
                  </a:txBody>
                  <a:tcPr marL="7865" marR="7865" marT="7866" marB="0" anchor="b"/>
                </a:tc>
                <a:tc>
                  <a:txBody>
                    <a:bodyPr/>
                    <a:lstStyle/>
                    <a:p>
                      <a:pPr algn="ctr" fontAlgn="b"/>
                      <a:r>
                        <a:rPr lang="en-US" sz="1600" u="none" strike="noStrike" dirty="0">
                          <a:effectLst/>
                          <a:latin typeface="Calibri" pitchFamily="34" charset="0"/>
                        </a:rPr>
                        <a:t>Moderately small for N, small for P</a:t>
                      </a:r>
                      <a:endParaRPr lang="en-US" sz="1600" b="0" i="0" u="none" strike="noStrike" dirty="0">
                        <a:solidFill>
                          <a:srgbClr val="000000"/>
                        </a:solidFill>
                        <a:effectLst/>
                        <a:latin typeface="Calibri" pitchFamily="34" charset="0"/>
                      </a:endParaRPr>
                    </a:p>
                  </a:txBody>
                  <a:tcPr marL="7865" marR="7865" marT="7866" marB="0" anchor="b"/>
                </a:tc>
                <a:tc>
                  <a:txBody>
                    <a:bodyPr/>
                    <a:lstStyle/>
                    <a:p>
                      <a:pPr algn="ctr" fontAlgn="b"/>
                      <a:r>
                        <a:rPr lang="en-US" sz="1600" u="none" strike="noStrike" dirty="0">
                          <a:effectLst/>
                          <a:latin typeface="Calibri" pitchFamily="34" charset="0"/>
                        </a:rPr>
                        <a:t>No previous estimates</a:t>
                      </a:r>
                      <a:endParaRPr lang="en-US" sz="1600" b="0" i="0" u="none" strike="noStrike" dirty="0">
                        <a:solidFill>
                          <a:srgbClr val="000000"/>
                        </a:solidFill>
                        <a:effectLst/>
                        <a:latin typeface="Calibri" pitchFamily="34" charset="0"/>
                      </a:endParaRPr>
                    </a:p>
                  </a:txBody>
                  <a:tcPr marL="7865" marR="7865" marT="7866" marB="0" anchor="b"/>
                </a:tc>
                <a:tc>
                  <a:txBody>
                    <a:bodyPr/>
                    <a:lstStyle/>
                    <a:p>
                      <a:pPr algn="ctr" fontAlgn="b"/>
                      <a:r>
                        <a:rPr lang="en-US" sz="1600" u="none" strike="noStrike" dirty="0">
                          <a:effectLst/>
                          <a:latin typeface="Calibri" pitchFamily="34" charset="0"/>
                        </a:rPr>
                        <a:t>Yes</a:t>
                      </a:r>
                      <a:endParaRPr lang="en-US" sz="1600" b="0" i="0" u="none" strike="noStrike" dirty="0">
                        <a:solidFill>
                          <a:srgbClr val="000000"/>
                        </a:solidFill>
                        <a:effectLst/>
                        <a:latin typeface="Calibri" pitchFamily="34" charset="0"/>
                      </a:endParaRPr>
                    </a:p>
                  </a:txBody>
                  <a:tcPr marL="7865" marR="7865" marT="7866" marB="0" anchor="b"/>
                </a:tc>
              </a:tr>
              <a:tr h="739427">
                <a:tc>
                  <a:txBody>
                    <a:bodyPr/>
                    <a:lstStyle/>
                    <a:p>
                      <a:pPr algn="l" fontAlgn="b"/>
                      <a:r>
                        <a:rPr lang="en-US" sz="1600" b="1" u="none" strike="noStrike" dirty="0">
                          <a:effectLst/>
                          <a:latin typeface="Calibri" pitchFamily="34" charset="0"/>
                        </a:rPr>
                        <a:t>Pacific Ocean net </a:t>
                      </a:r>
                      <a:r>
                        <a:rPr lang="en-US" sz="1600" b="1" u="none" strike="noStrike" dirty="0" smtClean="0">
                          <a:effectLst/>
                          <a:latin typeface="Calibri" pitchFamily="34" charset="0"/>
                        </a:rPr>
                        <a:t>exchange</a:t>
                      </a:r>
                      <a:endParaRPr lang="en-US" sz="1600" b="1" i="0" u="none" strike="noStrike" dirty="0">
                        <a:solidFill>
                          <a:srgbClr val="000000"/>
                        </a:solidFill>
                        <a:effectLst/>
                        <a:latin typeface="Calibri" pitchFamily="34" charset="0"/>
                      </a:endParaRPr>
                    </a:p>
                  </a:txBody>
                  <a:tcPr marL="7865" marR="7865" marT="7866" marB="0" anchor="b"/>
                </a:tc>
                <a:tc>
                  <a:txBody>
                    <a:bodyPr/>
                    <a:lstStyle/>
                    <a:p>
                      <a:pPr algn="ctr" fontAlgn="b"/>
                      <a:r>
                        <a:rPr lang="en-US" sz="1600" u="none" strike="noStrike" dirty="0">
                          <a:effectLst/>
                          <a:latin typeface="Calibri" pitchFamily="34" charset="0"/>
                        </a:rPr>
                        <a:t>Could be large during dry season for organic N and P</a:t>
                      </a:r>
                      <a:endParaRPr lang="en-US" sz="1600" b="0" i="0" u="none" strike="noStrike" dirty="0">
                        <a:solidFill>
                          <a:srgbClr val="000000"/>
                        </a:solidFill>
                        <a:effectLst/>
                        <a:latin typeface="Calibri" pitchFamily="34" charset="0"/>
                      </a:endParaRPr>
                    </a:p>
                  </a:txBody>
                  <a:tcPr marL="7865" marR="7865" marT="7866" marB="0" anchor="b"/>
                </a:tc>
                <a:tc>
                  <a:txBody>
                    <a:bodyPr/>
                    <a:lstStyle/>
                    <a:p>
                      <a:pPr algn="ctr" fontAlgn="b"/>
                      <a:r>
                        <a:rPr lang="en-US" sz="1600" u="none" strike="noStrike" dirty="0">
                          <a:effectLst/>
                          <a:latin typeface="Calibri" pitchFamily="34" charset="0"/>
                        </a:rPr>
                        <a:t>Very uncertain</a:t>
                      </a:r>
                      <a:endParaRPr lang="en-US" sz="1600" b="0" i="0" u="none" strike="noStrike" dirty="0">
                        <a:solidFill>
                          <a:srgbClr val="000000"/>
                        </a:solidFill>
                        <a:effectLst/>
                        <a:latin typeface="Calibri" pitchFamily="34" charset="0"/>
                      </a:endParaRPr>
                    </a:p>
                  </a:txBody>
                  <a:tcPr marL="7865" marR="7865" marT="7866" marB="0" anchor="b"/>
                </a:tc>
                <a:tc>
                  <a:txBody>
                    <a:bodyPr/>
                    <a:lstStyle/>
                    <a:p>
                      <a:pPr algn="ctr" fontAlgn="b"/>
                      <a:r>
                        <a:rPr lang="en-US" sz="1600" u="none" strike="noStrike" dirty="0" smtClean="0">
                          <a:effectLst/>
                          <a:latin typeface="Calibri" pitchFamily="34" charset="0"/>
                        </a:rPr>
                        <a:t>No</a:t>
                      </a:r>
                      <a:endParaRPr lang="en-US" sz="1600" b="0" i="0" u="none" strike="noStrike" dirty="0">
                        <a:solidFill>
                          <a:srgbClr val="000000"/>
                        </a:solidFill>
                        <a:effectLst/>
                        <a:latin typeface="Calibri" pitchFamily="34" charset="0"/>
                      </a:endParaRPr>
                    </a:p>
                  </a:txBody>
                  <a:tcPr marL="7865" marR="7865" marT="7866" marB="0" anchor="b"/>
                </a:tc>
              </a:tr>
            </a:tbl>
          </a:graphicData>
        </a:graphic>
      </p:graphicFrame>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86272"/>
            <a:ext cx="9144000" cy="1815882"/>
          </a:xfrm>
          <a:prstGeom prst="rect">
            <a:avLst/>
          </a:prstGeom>
          <a:noFill/>
        </p:spPr>
        <p:txBody>
          <a:bodyPr>
            <a:spAutoFit/>
          </a:bodyPr>
          <a:lstStyle/>
          <a:p>
            <a:pPr algn="ctr" fontAlgn="auto">
              <a:spcBef>
                <a:spcPts val="0"/>
              </a:spcBef>
              <a:spcAft>
                <a:spcPts val="0"/>
              </a:spcAft>
              <a:defRPr/>
            </a:pPr>
            <a:r>
              <a:rPr lang="en-US" sz="4000" dirty="0">
                <a:ln w="1905"/>
                <a:solidFill>
                  <a:srgbClr val="FFC000"/>
                </a:solidFill>
                <a:effectLst>
                  <a:innerShdw blurRad="69850" dist="43180" dir="5400000">
                    <a:srgbClr val="000000">
                      <a:alpha val="65000"/>
                    </a:srgbClr>
                  </a:innerShdw>
                </a:effectLst>
                <a:latin typeface="Calibri" pitchFamily="34" charset="0"/>
              </a:rPr>
              <a:t>Can Status and Trends be Determined?</a:t>
            </a:r>
          </a:p>
          <a:p>
            <a:pPr algn="ctr" fontAlgn="auto">
              <a:spcBef>
                <a:spcPts val="0"/>
              </a:spcBef>
              <a:spcAft>
                <a:spcPts val="0"/>
              </a:spcAft>
              <a:defRPr/>
            </a:pPr>
            <a:r>
              <a:rPr lang="en-US" sz="2800" b="0" dirty="0">
                <a:solidFill>
                  <a:srgbClr val="FFC000"/>
                </a:solidFill>
                <a:latin typeface="Calibri" pitchFamily="34" charset="0"/>
              </a:rPr>
              <a:t>Presently Available Data Are of Poor Quality</a:t>
            </a:r>
          </a:p>
          <a:p>
            <a:pPr algn="ctr" fontAlgn="auto">
              <a:spcBef>
                <a:spcPts val="0"/>
              </a:spcBef>
              <a:spcAft>
                <a:spcPts val="0"/>
              </a:spcAft>
              <a:defRPr/>
            </a:pPr>
            <a:endParaRPr lang="en-US" sz="4000" dirty="0">
              <a:ln w="1905"/>
              <a:solidFill>
                <a:srgbClr val="FFC000"/>
              </a:solidFill>
              <a:effectLst>
                <a:innerShdw blurRad="69850" dist="43180" dir="5400000">
                  <a:srgbClr val="000000">
                    <a:alpha val="65000"/>
                  </a:srgbClr>
                </a:innerShdw>
              </a:effectLst>
              <a:latin typeface="Calibri" pitchFamily="34" charset="0"/>
            </a:endParaRPr>
          </a:p>
        </p:txBody>
      </p:sp>
      <p:sp>
        <p:nvSpPr>
          <p:cNvPr id="54275" name="TextBox 4"/>
          <p:cNvSpPr txBox="1">
            <a:spLocks noChangeArrowheads="1"/>
          </p:cNvSpPr>
          <p:nvPr/>
        </p:nvSpPr>
        <p:spPr bwMode="auto">
          <a:xfrm>
            <a:off x="0" y="1685925"/>
            <a:ext cx="8382000"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400" b="1">
                <a:solidFill>
                  <a:srgbClr val="FFFF66"/>
                </a:solidFill>
                <a:latin typeface="Trebuchet MS" pitchFamily="34" charset="0"/>
              </a:defRPr>
            </a:lvl1pPr>
            <a:lvl2pPr marL="742950" indent="-285750" eaLnBrk="0" hangingPunct="0">
              <a:defRPr sz="3400" b="1">
                <a:solidFill>
                  <a:srgbClr val="FFFF66"/>
                </a:solidFill>
                <a:latin typeface="Trebuchet MS" pitchFamily="34" charset="0"/>
              </a:defRPr>
            </a:lvl2pPr>
            <a:lvl3pPr marL="1143000" indent="-228600" eaLnBrk="0" hangingPunct="0">
              <a:defRPr sz="3400" b="1">
                <a:solidFill>
                  <a:srgbClr val="FFFF66"/>
                </a:solidFill>
                <a:latin typeface="Trebuchet MS" pitchFamily="34" charset="0"/>
              </a:defRPr>
            </a:lvl3pPr>
            <a:lvl4pPr marL="1600200" indent="-228600" eaLnBrk="0" hangingPunct="0">
              <a:defRPr sz="3400" b="1">
                <a:solidFill>
                  <a:srgbClr val="FFFF66"/>
                </a:solidFill>
                <a:latin typeface="Trebuchet MS" pitchFamily="34" charset="0"/>
              </a:defRPr>
            </a:lvl4pPr>
            <a:lvl5pPr marL="2057400" indent="-228600" eaLnBrk="0" hangingPunct="0">
              <a:defRPr sz="3400" b="1">
                <a:solidFill>
                  <a:srgbClr val="FFFF66"/>
                </a:solidFill>
                <a:latin typeface="Trebuchet MS" pitchFamily="34" charset="0"/>
              </a:defRPr>
            </a:lvl5pPr>
            <a:lvl6pPr marL="2514600" indent="-228600" eaLnBrk="0" fontAlgn="base" hangingPunct="0">
              <a:spcBef>
                <a:spcPct val="0"/>
              </a:spcBef>
              <a:spcAft>
                <a:spcPct val="0"/>
              </a:spcAft>
              <a:defRPr sz="3400" b="1">
                <a:solidFill>
                  <a:srgbClr val="FFFF66"/>
                </a:solidFill>
                <a:latin typeface="Trebuchet MS" pitchFamily="34" charset="0"/>
              </a:defRPr>
            </a:lvl6pPr>
            <a:lvl7pPr marL="2971800" indent="-228600" eaLnBrk="0" fontAlgn="base" hangingPunct="0">
              <a:spcBef>
                <a:spcPct val="0"/>
              </a:spcBef>
              <a:spcAft>
                <a:spcPct val="0"/>
              </a:spcAft>
              <a:defRPr sz="3400" b="1">
                <a:solidFill>
                  <a:srgbClr val="FFFF66"/>
                </a:solidFill>
                <a:latin typeface="Trebuchet MS" pitchFamily="34" charset="0"/>
              </a:defRPr>
            </a:lvl7pPr>
            <a:lvl8pPr marL="3429000" indent="-228600" eaLnBrk="0" fontAlgn="base" hangingPunct="0">
              <a:spcBef>
                <a:spcPct val="0"/>
              </a:spcBef>
              <a:spcAft>
                <a:spcPct val="0"/>
              </a:spcAft>
              <a:defRPr sz="3400" b="1">
                <a:solidFill>
                  <a:srgbClr val="FFFF66"/>
                </a:solidFill>
                <a:latin typeface="Trebuchet MS" pitchFamily="34" charset="0"/>
              </a:defRPr>
            </a:lvl8pPr>
            <a:lvl9pPr marL="3886200" indent="-228600" eaLnBrk="0" fontAlgn="base" hangingPunct="0">
              <a:spcBef>
                <a:spcPct val="0"/>
              </a:spcBef>
              <a:spcAft>
                <a:spcPct val="0"/>
              </a:spcAft>
              <a:defRPr sz="3400" b="1">
                <a:solidFill>
                  <a:srgbClr val="FFFF66"/>
                </a:solidFill>
                <a:latin typeface="Trebuchet MS" pitchFamily="34" charset="0"/>
              </a:defRPr>
            </a:lvl9pPr>
          </a:lstStyle>
          <a:p>
            <a:pPr lvl="1" eaLnBrk="1" hangingPunct="1">
              <a:spcBef>
                <a:spcPts val="1600"/>
              </a:spcBef>
              <a:buClr>
                <a:schemeClr val="tx1"/>
              </a:buClr>
              <a:buFont typeface="Arial" charset="0"/>
              <a:buChar char="•"/>
            </a:pPr>
            <a:r>
              <a:rPr lang="en-US" sz="2400" b="0">
                <a:solidFill>
                  <a:schemeClr val="tx1"/>
                </a:solidFill>
                <a:latin typeface="Calibri" pitchFamily="34" charset="0"/>
              </a:rPr>
              <a:t>Speciation is poorly understood</a:t>
            </a:r>
          </a:p>
          <a:p>
            <a:pPr lvl="2" eaLnBrk="1" hangingPunct="1">
              <a:spcBef>
                <a:spcPts val="1600"/>
              </a:spcBef>
              <a:buClr>
                <a:schemeClr val="tx1"/>
              </a:buClr>
              <a:buFont typeface="Calibri" pitchFamily="34" charset="0"/>
              <a:buChar char="–"/>
            </a:pPr>
            <a:r>
              <a:rPr lang="en-US" sz="2400" b="0">
                <a:solidFill>
                  <a:schemeClr val="tx1"/>
                </a:solidFill>
                <a:latin typeface="Calibri" pitchFamily="34" charset="0"/>
              </a:rPr>
              <a:t>Organic versus inorganic forms</a:t>
            </a:r>
          </a:p>
          <a:p>
            <a:pPr lvl="1" eaLnBrk="1" hangingPunct="1">
              <a:spcBef>
                <a:spcPts val="1600"/>
              </a:spcBef>
              <a:buClr>
                <a:schemeClr val="tx1"/>
              </a:buClr>
              <a:buFont typeface="Arial" charset="0"/>
              <a:buChar char="•"/>
            </a:pPr>
            <a:r>
              <a:rPr lang="en-US" sz="2400" b="0">
                <a:solidFill>
                  <a:schemeClr val="tx1"/>
                </a:solidFill>
                <a:latin typeface="Calibri" pitchFamily="34" charset="0"/>
              </a:rPr>
              <a:t>Temporal variation cannot be resolved</a:t>
            </a:r>
          </a:p>
          <a:p>
            <a:pPr lvl="2" eaLnBrk="1" hangingPunct="1">
              <a:spcBef>
                <a:spcPts val="1600"/>
              </a:spcBef>
              <a:buClr>
                <a:schemeClr val="tx1"/>
              </a:buClr>
              <a:buFont typeface="Calibri" pitchFamily="34" charset="0"/>
              <a:buChar char="–"/>
            </a:pPr>
            <a:r>
              <a:rPr lang="en-US" sz="2400" b="0">
                <a:solidFill>
                  <a:schemeClr val="tx1"/>
                </a:solidFill>
                <a:latin typeface="Calibri" pitchFamily="34" charset="0"/>
              </a:rPr>
              <a:t>Within year (e.g. summer versus winter)</a:t>
            </a:r>
          </a:p>
          <a:p>
            <a:pPr lvl="2" eaLnBrk="1" hangingPunct="1">
              <a:spcBef>
                <a:spcPts val="1600"/>
              </a:spcBef>
              <a:buClr>
                <a:schemeClr val="tx1"/>
              </a:buClr>
              <a:buFont typeface="Calibri" pitchFamily="34" charset="0"/>
              <a:buChar char="–"/>
            </a:pPr>
            <a:r>
              <a:rPr lang="en-US" sz="2400" b="0">
                <a:solidFill>
                  <a:schemeClr val="tx1"/>
                </a:solidFill>
                <a:latin typeface="Calibri" pitchFamily="34" charset="0"/>
              </a:rPr>
              <a:t>Between years (wet versus dry) or over time</a:t>
            </a:r>
          </a:p>
          <a:p>
            <a:pPr lvl="1" eaLnBrk="1" hangingPunct="1">
              <a:spcBef>
                <a:spcPts val="1600"/>
              </a:spcBef>
              <a:buClr>
                <a:schemeClr val="tx1"/>
              </a:buClr>
              <a:buFont typeface="Arial" charset="0"/>
              <a:buChar char="•"/>
            </a:pPr>
            <a:r>
              <a:rPr lang="en-US" sz="2400" b="0">
                <a:solidFill>
                  <a:schemeClr val="tx1"/>
                </a:solidFill>
                <a:latin typeface="Calibri" pitchFamily="34" charset="0"/>
              </a:rPr>
              <a:t>Spatial variation cannot be resolved</a:t>
            </a:r>
          </a:p>
          <a:p>
            <a:pPr lvl="2" eaLnBrk="1" hangingPunct="1">
              <a:spcBef>
                <a:spcPts val="1600"/>
              </a:spcBef>
              <a:buClr>
                <a:schemeClr val="tx1"/>
              </a:buClr>
              <a:buFont typeface="Calibri" pitchFamily="34" charset="0"/>
              <a:buChar char="–"/>
            </a:pPr>
            <a:r>
              <a:rPr lang="en-US" sz="2400" b="0">
                <a:solidFill>
                  <a:schemeClr val="tx1"/>
                </a:solidFill>
                <a:latin typeface="Calibri" pitchFamily="34" charset="0"/>
              </a:rPr>
              <a:t>North Bay versus south Bay</a:t>
            </a:r>
          </a:p>
          <a:p>
            <a:pPr lvl="2" eaLnBrk="1" hangingPunct="1">
              <a:spcBef>
                <a:spcPts val="1600"/>
              </a:spcBef>
              <a:buClr>
                <a:schemeClr val="tx1"/>
              </a:buClr>
              <a:buFont typeface="Calibri" pitchFamily="34" charset="0"/>
              <a:buChar char="–"/>
            </a:pPr>
            <a:r>
              <a:rPr lang="en-US" sz="2400" b="0">
                <a:solidFill>
                  <a:schemeClr val="tx1"/>
                </a:solidFill>
                <a:latin typeface="Calibri" pitchFamily="34" charset="0"/>
              </a:rPr>
              <a:t>Exchange between Bay segments and the ocean</a:t>
            </a:r>
          </a:p>
        </p:txBody>
      </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86272"/>
            <a:ext cx="9144000" cy="707886"/>
          </a:xfrm>
          <a:prstGeom prst="rect">
            <a:avLst/>
          </a:prstGeom>
          <a:noFill/>
        </p:spPr>
        <p:txBody>
          <a:bodyPr>
            <a:spAutoFit/>
          </a:bodyPr>
          <a:lstStyle/>
          <a:p>
            <a:pPr algn="ctr" fontAlgn="auto">
              <a:spcBef>
                <a:spcPts val="0"/>
              </a:spcBef>
              <a:spcAft>
                <a:spcPts val="0"/>
              </a:spcAft>
              <a:defRPr/>
            </a:pPr>
            <a:r>
              <a:rPr lang="en-US" sz="4000" dirty="0">
                <a:ln w="1905"/>
                <a:solidFill>
                  <a:srgbClr val="FFC000"/>
                </a:solidFill>
                <a:effectLst>
                  <a:innerShdw blurRad="69850" dist="43180" dir="5400000">
                    <a:srgbClr val="000000">
                      <a:alpha val="65000"/>
                    </a:srgbClr>
                  </a:innerShdw>
                </a:effectLst>
                <a:latin typeface="Calibri" pitchFamily="34" charset="0"/>
              </a:rPr>
              <a:t>Recommendations</a:t>
            </a:r>
          </a:p>
        </p:txBody>
      </p:sp>
      <p:graphicFrame>
        <p:nvGraphicFramePr>
          <p:cNvPr id="2" name="Table 1"/>
          <p:cNvGraphicFramePr>
            <a:graphicFrameLocks noGrp="1"/>
          </p:cNvGraphicFramePr>
          <p:nvPr/>
        </p:nvGraphicFramePr>
        <p:xfrm>
          <a:off x="211138" y="1166813"/>
          <a:ext cx="8686800" cy="4981575"/>
        </p:xfrm>
        <a:graphic>
          <a:graphicData uri="http://schemas.openxmlformats.org/drawingml/2006/table">
            <a:tbl>
              <a:tblPr>
                <a:tableStyleId>{5C22544A-7EE6-4342-B048-85BDC9FD1C3A}</a:tableStyleId>
              </a:tblPr>
              <a:tblGrid>
                <a:gridCol w="1779694"/>
                <a:gridCol w="6907106"/>
              </a:tblGrid>
              <a:tr h="250775">
                <a:tc>
                  <a:txBody>
                    <a:bodyPr/>
                    <a:lstStyle/>
                    <a:p>
                      <a:pPr algn="l" fontAlgn="ctr"/>
                      <a:r>
                        <a:rPr lang="en-US" sz="1600" b="1" u="none" strike="noStrike" dirty="0">
                          <a:solidFill>
                            <a:schemeClr val="tx1"/>
                          </a:solidFill>
                          <a:effectLst/>
                          <a:latin typeface="Calibri" pitchFamily="34" charset="0"/>
                        </a:rPr>
                        <a:t>Source</a:t>
                      </a:r>
                      <a:endParaRPr lang="en-US" sz="1600" b="1" i="0" u="none" strike="noStrike" dirty="0">
                        <a:solidFill>
                          <a:schemeClr val="tx1"/>
                        </a:solidFill>
                        <a:effectLst/>
                        <a:latin typeface="Calibri" pitchFamily="34" charset="0"/>
                      </a:endParaRPr>
                    </a:p>
                  </a:txBody>
                  <a:tcPr marL="6910" marR="6910"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600" b="1" u="none" strike="noStrike" dirty="0">
                          <a:solidFill>
                            <a:schemeClr val="tx1"/>
                          </a:solidFill>
                          <a:effectLst/>
                          <a:latin typeface="Calibri" pitchFamily="34" charset="0"/>
                        </a:rPr>
                        <a:t>Recommended Next Steps</a:t>
                      </a:r>
                      <a:endParaRPr lang="en-US" sz="1600" b="1" i="0" u="none" strike="noStrike" dirty="0">
                        <a:solidFill>
                          <a:schemeClr val="tx1"/>
                        </a:solidFill>
                        <a:effectLst/>
                        <a:latin typeface="Calibri" pitchFamily="34" charset="0"/>
                      </a:endParaRPr>
                    </a:p>
                  </a:txBody>
                  <a:tcPr marL="6910" marR="6910"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66664">
                <a:tc>
                  <a:txBody>
                    <a:bodyPr/>
                    <a:lstStyle/>
                    <a:p>
                      <a:pPr algn="l" fontAlgn="ctr"/>
                      <a:r>
                        <a:rPr lang="en-US" sz="1600" b="1" u="none" strike="noStrike" dirty="0">
                          <a:solidFill>
                            <a:schemeClr val="tx1"/>
                          </a:solidFill>
                          <a:effectLst/>
                          <a:latin typeface="Calibri" pitchFamily="34" charset="0"/>
                        </a:rPr>
                        <a:t>Atmospheric </a:t>
                      </a:r>
                      <a:endParaRPr lang="en-US" sz="1600" b="1" u="none" strike="noStrike" dirty="0" smtClean="0">
                        <a:solidFill>
                          <a:schemeClr val="tx1"/>
                        </a:solidFill>
                        <a:effectLst/>
                        <a:latin typeface="Calibri" pitchFamily="34" charset="0"/>
                      </a:endParaRPr>
                    </a:p>
                    <a:p>
                      <a:pPr algn="l" fontAlgn="ctr"/>
                      <a:r>
                        <a:rPr lang="en-US" sz="1600" b="1" u="none" strike="noStrike" dirty="0" smtClean="0">
                          <a:solidFill>
                            <a:schemeClr val="tx1"/>
                          </a:solidFill>
                          <a:effectLst/>
                          <a:latin typeface="Calibri" pitchFamily="34" charset="0"/>
                        </a:rPr>
                        <a:t>Deposition</a:t>
                      </a:r>
                      <a:endParaRPr lang="en-US" sz="1600" b="1" i="0" u="none" strike="noStrike" dirty="0">
                        <a:solidFill>
                          <a:schemeClr val="tx1"/>
                        </a:solidFill>
                        <a:effectLst/>
                        <a:latin typeface="Calibri" pitchFamily="34" charset="0"/>
                      </a:endParaRPr>
                    </a:p>
                  </a:txBody>
                  <a:tcPr marL="6910" marR="6910"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600" u="none" strike="noStrike" dirty="0" smtClean="0">
                          <a:solidFill>
                            <a:schemeClr val="tx1"/>
                          </a:solidFill>
                          <a:effectLst/>
                          <a:latin typeface="Calibri" pitchFamily="34" charset="0"/>
                        </a:rPr>
                        <a:t>Synthesize</a:t>
                      </a:r>
                      <a:r>
                        <a:rPr lang="en-US" sz="1600" u="none" strike="noStrike" baseline="0" dirty="0" smtClean="0">
                          <a:solidFill>
                            <a:schemeClr val="tx1"/>
                          </a:solidFill>
                          <a:effectLst/>
                          <a:latin typeface="Calibri" pitchFamily="34" charset="0"/>
                        </a:rPr>
                        <a:t> coastal cities data and newly available N deposition via models. Collect local </a:t>
                      </a:r>
                      <a:r>
                        <a:rPr lang="en-US" sz="1600" u="none" strike="noStrike" dirty="0" smtClean="0">
                          <a:solidFill>
                            <a:schemeClr val="tx1"/>
                          </a:solidFill>
                          <a:effectLst/>
                          <a:latin typeface="Calibri" pitchFamily="34" charset="0"/>
                        </a:rPr>
                        <a:t>wet </a:t>
                      </a:r>
                      <a:r>
                        <a:rPr lang="en-US" sz="1600" u="none" strike="noStrike" dirty="0">
                          <a:solidFill>
                            <a:schemeClr val="tx1"/>
                          </a:solidFill>
                          <a:effectLst/>
                          <a:latin typeface="Calibri" pitchFamily="34" charset="0"/>
                        </a:rPr>
                        <a:t>and dry N and P deposition over 1-2 </a:t>
                      </a:r>
                      <a:r>
                        <a:rPr lang="en-US" sz="1600" u="none" strike="noStrike" dirty="0" err="1">
                          <a:solidFill>
                            <a:schemeClr val="tx1"/>
                          </a:solidFill>
                          <a:effectLst/>
                          <a:latin typeface="Calibri" pitchFamily="34" charset="0"/>
                        </a:rPr>
                        <a:t>yr</a:t>
                      </a:r>
                      <a:r>
                        <a:rPr lang="en-US" sz="1600" u="none" strike="noStrike" dirty="0">
                          <a:solidFill>
                            <a:schemeClr val="tx1"/>
                          </a:solidFill>
                          <a:effectLst/>
                          <a:latin typeface="Calibri" pitchFamily="34" charset="0"/>
                        </a:rPr>
                        <a:t> </a:t>
                      </a:r>
                      <a:r>
                        <a:rPr lang="en-US" sz="1600" u="none" strike="noStrike" dirty="0" smtClean="0">
                          <a:solidFill>
                            <a:schemeClr val="tx1"/>
                          </a:solidFill>
                          <a:effectLst/>
                          <a:latin typeface="Calibri" pitchFamily="34" charset="0"/>
                        </a:rPr>
                        <a:t>period.</a:t>
                      </a:r>
                      <a:endParaRPr lang="en-US" sz="1600" b="0" i="0" u="none" strike="noStrike" dirty="0">
                        <a:solidFill>
                          <a:schemeClr val="tx1"/>
                        </a:solidFill>
                        <a:effectLst/>
                        <a:latin typeface="Calibri" pitchFamily="34" charset="0"/>
                      </a:endParaRPr>
                    </a:p>
                  </a:txBody>
                  <a:tcPr marL="6910" marR="6910"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91460">
                <a:tc>
                  <a:txBody>
                    <a:bodyPr/>
                    <a:lstStyle/>
                    <a:p>
                      <a:pPr algn="l" fontAlgn="ctr"/>
                      <a:r>
                        <a:rPr lang="en-US" sz="1600" b="1" u="none" strike="noStrike" dirty="0">
                          <a:solidFill>
                            <a:schemeClr val="tx1"/>
                          </a:solidFill>
                          <a:effectLst/>
                          <a:latin typeface="Calibri" pitchFamily="34" charset="0"/>
                        </a:rPr>
                        <a:t>Terrestrial Loads </a:t>
                      </a:r>
                      <a:r>
                        <a:rPr lang="en-US" sz="1600" b="1" u="none" strike="noStrike" dirty="0" smtClean="0">
                          <a:solidFill>
                            <a:schemeClr val="tx1"/>
                          </a:solidFill>
                          <a:effectLst/>
                          <a:latin typeface="Calibri" pitchFamily="34" charset="0"/>
                        </a:rPr>
                        <a:t/>
                      </a:r>
                      <a:br>
                        <a:rPr lang="en-US" sz="1600" b="1" u="none" strike="noStrike" dirty="0" smtClean="0">
                          <a:solidFill>
                            <a:schemeClr val="tx1"/>
                          </a:solidFill>
                          <a:effectLst/>
                          <a:latin typeface="Calibri" pitchFamily="34" charset="0"/>
                        </a:rPr>
                      </a:br>
                      <a:r>
                        <a:rPr lang="en-US" sz="1600" b="1" u="none" strike="noStrike" dirty="0" smtClean="0">
                          <a:solidFill>
                            <a:schemeClr val="tx1"/>
                          </a:solidFill>
                          <a:effectLst/>
                          <a:latin typeface="Calibri" pitchFamily="34" charset="0"/>
                        </a:rPr>
                        <a:t>from </a:t>
                      </a:r>
                      <a:r>
                        <a:rPr lang="en-US" sz="1600" b="1" u="none" strike="noStrike" dirty="0">
                          <a:solidFill>
                            <a:schemeClr val="tx1"/>
                          </a:solidFill>
                          <a:effectLst/>
                          <a:latin typeface="Calibri" pitchFamily="34" charset="0"/>
                        </a:rPr>
                        <a:t>Delta</a:t>
                      </a:r>
                      <a:endParaRPr lang="en-US" sz="1600" b="1" i="0" u="none" strike="noStrike" dirty="0">
                        <a:solidFill>
                          <a:schemeClr val="tx1"/>
                        </a:solidFill>
                        <a:effectLst/>
                        <a:latin typeface="Calibri" pitchFamily="34" charset="0"/>
                      </a:endParaRPr>
                    </a:p>
                  </a:txBody>
                  <a:tcPr marL="6910" marR="6910"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600" u="none" strike="noStrike" dirty="0" smtClean="0">
                          <a:solidFill>
                            <a:schemeClr val="tx1"/>
                          </a:solidFill>
                          <a:effectLst/>
                          <a:latin typeface="Calibri" pitchFamily="34" charset="0"/>
                        </a:rPr>
                        <a:t>Analyze </a:t>
                      </a:r>
                      <a:r>
                        <a:rPr lang="en-US" sz="1600" u="none" strike="noStrike" dirty="0">
                          <a:solidFill>
                            <a:schemeClr val="tx1"/>
                          </a:solidFill>
                          <a:effectLst/>
                          <a:latin typeface="Calibri" pitchFamily="34" charset="0"/>
                        </a:rPr>
                        <a:t>of existing RMP data to estimate dry season nutrient loads</a:t>
                      </a:r>
                      <a:r>
                        <a:rPr lang="en-US" sz="1600" u="none" strike="noStrike" dirty="0" smtClean="0">
                          <a:solidFill>
                            <a:schemeClr val="tx1"/>
                          </a:solidFill>
                          <a:effectLst/>
                          <a:latin typeface="Calibri" pitchFamily="34" charset="0"/>
                        </a:rPr>
                        <a:t>. Sparrow</a:t>
                      </a:r>
                      <a:r>
                        <a:rPr lang="en-US" sz="1600" u="none" strike="noStrike" baseline="0" dirty="0" smtClean="0">
                          <a:solidFill>
                            <a:schemeClr val="tx1"/>
                          </a:solidFill>
                          <a:effectLst/>
                          <a:latin typeface="Calibri" pitchFamily="34" charset="0"/>
                        </a:rPr>
                        <a:t> Model</a:t>
                      </a:r>
                      <a:r>
                        <a:rPr lang="en-US" sz="1600" u="none" strike="noStrike" dirty="0" smtClean="0">
                          <a:solidFill>
                            <a:schemeClr val="tx1"/>
                          </a:solidFill>
                          <a:effectLst/>
                          <a:latin typeface="Calibri" pitchFamily="34" charset="0"/>
                        </a:rPr>
                        <a:t> </a:t>
                      </a:r>
                      <a:r>
                        <a:rPr lang="en-US" sz="1600" u="none" strike="noStrike" dirty="0">
                          <a:solidFill>
                            <a:schemeClr val="tx1"/>
                          </a:solidFill>
                          <a:effectLst/>
                          <a:latin typeface="Calibri" pitchFamily="34" charset="0"/>
                        </a:rPr>
                        <a:t>Initiate wet weather sampling at the DWR gauge at Mallard </a:t>
                      </a:r>
                      <a:r>
                        <a:rPr lang="en-US" sz="1600" u="none" strike="noStrike" dirty="0" smtClean="0">
                          <a:solidFill>
                            <a:schemeClr val="tx1"/>
                          </a:solidFill>
                          <a:effectLst/>
                          <a:latin typeface="Calibri" pitchFamily="34" charset="0"/>
                        </a:rPr>
                        <a:t>Island.</a:t>
                      </a:r>
                      <a:endParaRPr lang="en-US" sz="1600" b="0" i="0" u="none" strike="noStrike" dirty="0">
                        <a:solidFill>
                          <a:schemeClr val="tx1"/>
                        </a:solidFill>
                        <a:effectLst/>
                        <a:latin typeface="Calibri" pitchFamily="34" charset="0"/>
                      </a:endParaRPr>
                    </a:p>
                  </a:txBody>
                  <a:tcPr marL="6910" marR="6910"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73981">
                <a:tc>
                  <a:txBody>
                    <a:bodyPr/>
                    <a:lstStyle/>
                    <a:p>
                      <a:pPr algn="l" fontAlgn="ctr"/>
                      <a:r>
                        <a:rPr lang="en-US" sz="1600" b="1" u="none" strike="noStrike" dirty="0">
                          <a:solidFill>
                            <a:schemeClr val="tx1"/>
                          </a:solidFill>
                          <a:effectLst/>
                          <a:latin typeface="Calibri" pitchFamily="34" charset="0"/>
                        </a:rPr>
                        <a:t>Municipal </a:t>
                      </a:r>
                      <a:r>
                        <a:rPr lang="en-US" sz="1600" b="1" u="none" strike="noStrike" dirty="0" smtClean="0">
                          <a:solidFill>
                            <a:schemeClr val="tx1"/>
                          </a:solidFill>
                          <a:effectLst/>
                          <a:latin typeface="Calibri" pitchFamily="34" charset="0"/>
                        </a:rPr>
                        <a:t/>
                      </a:r>
                      <a:br>
                        <a:rPr lang="en-US" sz="1600" b="1" u="none" strike="noStrike" dirty="0" smtClean="0">
                          <a:solidFill>
                            <a:schemeClr val="tx1"/>
                          </a:solidFill>
                          <a:effectLst/>
                          <a:latin typeface="Calibri" pitchFamily="34" charset="0"/>
                        </a:rPr>
                      </a:br>
                      <a:r>
                        <a:rPr lang="en-US" sz="1600" b="1" u="none" strike="noStrike" dirty="0" smtClean="0">
                          <a:solidFill>
                            <a:schemeClr val="tx1"/>
                          </a:solidFill>
                          <a:effectLst/>
                          <a:latin typeface="Calibri" pitchFamily="34" charset="0"/>
                        </a:rPr>
                        <a:t>Effluent</a:t>
                      </a:r>
                      <a:endParaRPr lang="en-US" sz="1600" b="1" i="0" u="none" strike="noStrike" dirty="0">
                        <a:solidFill>
                          <a:schemeClr val="tx1"/>
                        </a:solidFill>
                        <a:effectLst/>
                        <a:latin typeface="Calibri" pitchFamily="34" charset="0"/>
                      </a:endParaRPr>
                    </a:p>
                  </a:txBody>
                  <a:tcPr marL="6910" marR="6910"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600" u="none" strike="noStrike" dirty="0">
                          <a:solidFill>
                            <a:schemeClr val="tx1"/>
                          </a:solidFill>
                          <a:effectLst/>
                          <a:latin typeface="Calibri" pitchFamily="34" charset="0"/>
                        </a:rPr>
                        <a:t>Synthesize existing </a:t>
                      </a:r>
                      <a:r>
                        <a:rPr lang="en-US" sz="1600" u="none" strike="noStrike" dirty="0" smtClean="0">
                          <a:solidFill>
                            <a:schemeClr val="tx1"/>
                          </a:solidFill>
                          <a:effectLst/>
                          <a:latin typeface="Calibri" pitchFamily="34" charset="0"/>
                        </a:rPr>
                        <a:t>data </a:t>
                      </a:r>
                      <a:r>
                        <a:rPr lang="en-US" sz="1600" u="none" strike="noStrike" dirty="0">
                          <a:solidFill>
                            <a:schemeClr val="tx1"/>
                          </a:solidFill>
                          <a:effectLst/>
                          <a:latin typeface="Calibri" pitchFamily="34" charset="0"/>
                        </a:rPr>
                        <a:t>to estimate loads over period of last 10-20 years. Encourage more data collection at POTWs and </a:t>
                      </a:r>
                      <a:r>
                        <a:rPr lang="en-US" sz="1600" u="none" strike="noStrike" dirty="0" smtClean="0">
                          <a:solidFill>
                            <a:schemeClr val="tx1"/>
                          </a:solidFill>
                          <a:effectLst/>
                          <a:latin typeface="Calibri" pitchFamily="34" charset="0"/>
                        </a:rPr>
                        <a:t>inter-lab comparison.</a:t>
                      </a:r>
                      <a:endParaRPr lang="en-US" sz="1600" b="0" i="0" u="none" strike="noStrike" dirty="0">
                        <a:solidFill>
                          <a:schemeClr val="tx1"/>
                        </a:solidFill>
                        <a:effectLst/>
                        <a:latin typeface="Calibri" pitchFamily="34" charset="0"/>
                      </a:endParaRPr>
                    </a:p>
                  </a:txBody>
                  <a:tcPr marL="6910" marR="6910"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94638">
                <a:tc>
                  <a:txBody>
                    <a:bodyPr/>
                    <a:lstStyle/>
                    <a:p>
                      <a:pPr algn="l" fontAlgn="ctr"/>
                      <a:r>
                        <a:rPr lang="en-US" sz="1600" b="1" u="none" strike="noStrike" dirty="0">
                          <a:solidFill>
                            <a:schemeClr val="tx1"/>
                          </a:solidFill>
                          <a:effectLst/>
                          <a:latin typeface="Calibri" pitchFamily="34" charset="0"/>
                        </a:rPr>
                        <a:t>Industrial </a:t>
                      </a:r>
                      <a:r>
                        <a:rPr lang="en-US" sz="1600" b="1" u="none" strike="noStrike" dirty="0" smtClean="0">
                          <a:solidFill>
                            <a:schemeClr val="tx1"/>
                          </a:solidFill>
                          <a:effectLst/>
                          <a:latin typeface="Calibri" pitchFamily="34" charset="0"/>
                        </a:rPr>
                        <a:t/>
                      </a:r>
                      <a:br>
                        <a:rPr lang="en-US" sz="1600" b="1" u="none" strike="noStrike" dirty="0" smtClean="0">
                          <a:solidFill>
                            <a:schemeClr val="tx1"/>
                          </a:solidFill>
                          <a:effectLst/>
                          <a:latin typeface="Calibri" pitchFamily="34" charset="0"/>
                        </a:rPr>
                      </a:br>
                      <a:r>
                        <a:rPr lang="en-US" sz="1600" b="1" u="none" strike="noStrike" dirty="0" smtClean="0">
                          <a:solidFill>
                            <a:schemeClr val="tx1"/>
                          </a:solidFill>
                          <a:effectLst/>
                          <a:latin typeface="Calibri" pitchFamily="34" charset="0"/>
                        </a:rPr>
                        <a:t>Effluent</a:t>
                      </a:r>
                      <a:endParaRPr lang="en-US" sz="1600" b="1" i="0" u="none" strike="noStrike" dirty="0">
                        <a:solidFill>
                          <a:schemeClr val="tx1"/>
                        </a:solidFill>
                        <a:effectLst/>
                        <a:latin typeface="Calibri" pitchFamily="34" charset="0"/>
                      </a:endParaRPr>
                    </a:p>
                  </a:txBody>
                  <a:tcPr marL="6910" marR="6910"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600" u="none" strike="noStrike" dirty="0">
                          <a:solidFill>
                            <a:schemeClr val="tx1"/>
                          </a:solidFill>
                          <a:effectLst/>
                          <a:latin typeface="Calibri" pitchFamily="34" charset="0"/>
                        </a:rPr>
                        <a:t>Synthesize available </a:t>
                      </a:r>
                      <a:r>
                        <a:rPr lang="en-US" sz="1600" u="none" strike="noStrike" dirty="0" smtClean="0">
                          <a:solidFill>
                            <a:schemeClr val="tx1"/>
                          </a:solidFill>
                          <a:effectLst/>
                          <a:latin typeface="Calibri" pitchFamily="34" charset="0"/>
                        </a:rPr>
                        <a:t>data</a:t>
                      </a:r>
                      <a:endParaRPr lang="en-US" sz="1600" b="0" i="0" u="none" strike="noStrike" dirty="0">
                        <a:solidFill>
                          <a:schemeClr val="tx1"/>
                        </a:solidFill>
                        <a:effectLst/>
                        <a:latin typeface="Calibri" pitchFamily="34" charset="0"/>
                      </a:endParaRPr>
                    </a:p>
                  </a:txBody>
                  <a:tcPr marL="6910" marR="6910"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73981">
                <a:tc>
                  <a:txBody>
                    <a:bodyPr/>
                    <a:lstStyle/>
                    <a:p>
                      <a:pPr algn="l" fontAlgn="ctr"/>
                      <a:r>
                        <a:rPr lang="en-US" sz="1600" b="1" u="none" strike="noStrike" dirty="0">
                          <a:solidFill>
                            <a:schemeClr val="tx1"/>
                          </a:solidFill>
                          <a:effectLst/>
                          <a:latin typeface="Calibri" pitchFamily="34" charset="0"/>
                        </a:rPr>
                        <a:t>Stormwater</a:t>
                      </a:r>
                      <a:endParaRPr lang="en-US" sz="1600" b="1" i="0" u="none" strike="noStrike" dirty="0">
                        <a:solidFill>
                          <a:schemeClr val="tx1"/>
                        </a:solidFill>
                        <a:effectLst/>
                        <a:latin typeface="Calibri" pitchFamily="34" charset="0"/>
                      </a:endParaRPr>
                    </a:p>
                  </a:txBody>
                  <a:tcPr marL="6910" marR="6910"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600" u="none" strike="noStrike" dirty="0">
                          <a:solidFill>
                            <a:schemeClr val="tx1"/>
                          </a:solidFill>
                          <a:effectLst/>
                          <a:latin typeface="Calibri" pitchFamily="34" charset="0"/>
                        </a:rPr>
                        <a:t>Synthesize data to provide an updated estimate of stormwater contributions to assist prioritization of next steps. Scope the data needs for development of a dynamic watershed loading model. </a:t>
                      </a:r>
                      <a:endParaRPr lang="en-US" sz="1600" b="0" i="0" u="none" strike="noStrike" dirty="0">
                        <a:solidFill>
                          <a:schemeClr val="tx1"/>
                        </a:solidFill>
                        <a:effectLst/>
                        <a:latin typeface="Calibri" pitchFamily="34" charset="0"/>
                      </a:endParaRPr>
                    </a:p>
                  </a:txBody>
                  <a:tcPr marL="6910" marR="6910"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8616">
                <a:tc>
                  <a:txBody>
                    <a:bodyPr/>
                    <a:lstStyle/>
                    <a:p>
                      <a:pPr algn="l" fontAlgn="ctr"/>
                      <a:r>
                        <a:rPr lang="en-US" sz="1600" b="1" u="none" strike="noStrike" dirty="0">
                          <a:solidFill>
                            <a:schemeClr val="tx1"/>
                          </a:solidFill>
                          <a:effectLst/>
                          <a:latin typeface="Calibri" pitchFamily="34" charset="0"/>
                        </a:rPr>
                        <a:t>Groundwater</a:t>
                      </a:r>
                      <a:endParaRPr lang="en-US" sz="1600" b="1" i="0" u="none" strike="noStrike" dirty="0">
                        <a:solidFill>
                          <a:schemeClr val="tx1"/>
                        </a:solidFill>
                        <a:effectLst/>
                        <a:latin typeface="Calibri" pitchFamily="34" charset="0"/>
                      </a:endParaRPr>
                    </a:p>
                  </a:txBody>
                  <a:tcPr marL="6910" marR="6910"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600" u="none" strike="noStrike" dirty="0">
                          <a:solidFill>
                            <a:schemeClr val="tx1"/>
                          </a:solidFill>
                          <a:effectLst/>
                          <a:latin typeface="Calibri" pitchFamily="34" charset="0"/>
                        </a:rPr>
                        <a:t>Refine current loads estimates after review of local USGS groundwater experts. </a:t>
                      </a:r>
                      <a:endParaRPr lang="en-US" sz="1600" b="0" i="0" u="none" strike="noStrike" dirty="0">
                        <a:solidFill>
                          <a:schemeClr val="tx1"/>
                        </a:solidFill>
                        <a:effectLst/>
                        <a:latin typeface="Calibri" pitchFamily="34" charset="0"/>
                      </a:endParaRPr>
                    </a:p>
                  </a:txBody>
                  <a:tcPr marL="6910" marR="6910"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91460">
                <a:tc>
                  <a:txBody>
                    <a:bodyPr/>
                    <a:lstStyle/>
                    <a:p>
                      <a:pPr algn="l" fontAlgn="ctr"/>
                      <a:r>
                        <a:rPr lang="en-US" sz="1600" b="1" u="none" strike="noStrike" dirty="0">
                          <a:solidFill>
                            <a:schemeClr val="tx1"/>
                          </a:solidFill>
                          <a:effectLst/>
                          <a:latin typeface="Calibri" pitchFamily="34" charset="0"/>
                        </a:rPr>
                        <a:t>Exchange with </a:t>
                      </a:r>
                      <a:r>
                        <a:rPr lang="en-US" sz="1600" b="1" u="none" strike="noStrike" dirty="0" smtClean="0">
                          <a:solidFill>
                            <a:schemeClr val="tx1"/>
                          </a:solidFill>
                          <a:effectLst/>
                          <a:latin typeface="Calibri" pitchFamily="34" charset="0"/>
                        </a:rPr>
                        <a:t/>
                      </a:r>
                      <a:br>
                        <a:rPr lang="en-US" sz="1600" b="1" u="none" strike="noStrike" dirty="0" smtClean="0">
                          <a:solidFill>
                            <a:schemeClr val="tx1"/>
                          </a:solidFill>
                          <a:effectLst/>
                          <a:latin typeface="Calibri" pitchFamily="34" charset="0"/>
                        </a:rPr>
                      </a:br>
                      <a:r>
                        <a:rPr lang="en-US" sz="1600" b="1" u="none" strike="noStrike" dirty="0" smtClean="0">
                          <a:solidFill>
                            <a:schemeClr val="tx1"/>
                          </a:solidFill>
                          <a:effectLst/>
                          <a:latin typeface="Calibri" pitchFamily="34" charset="0"/>
                        </a:rPr>
                        <a:t>Coastal </a:t>
                      </a:r>
                      <a:r>
                        <a:rPr lang="en-US" sz="1600" b="1" u="none" strike="noStrike" dirty="0">
                          <a:solidFill>
                            <a:schemeClr val="tx1"/>
                          </a:solidFill>
                          <a:effectLst/>
                          <a:latin typeface="Calibri" pitchFamily="34" charset="0"/>
                        </a:rPr>
                        <a:t>Ocean</a:t>
                      </a:r>
                      <a:endParaRPr lang="en-US" sz="1600" b="1" i="0" u="none" strike="noStrike" dirty="0">
                        <a:solidFill>
                          <a:schemeClr val="tx1"/>
                        </a:solidFill>
                        <a:effectLst/>
                        <a:latin typeface="Calibri" pitchFamily="34" charset="0"/>
                      </a:endParaRPr>
                    </a:p>
                  </a:txBody>
                  <a:tcPr marL="6910" marR="6910"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600" u="none" strike="noStrike" dirty="0">
                          <a:solidFill>
                            <a:schemeClr val="tx1"/>
                          </a:solidFill>
                          <a:effectLst/>
                          <a:latin typeface="Calibri" pitchFamily="34" charset="0"/>
                        </a:rPr>
                        <a:t>Initiate a workgroup of local experts to design a sampling program for nutrient flux at the Golden Gate boundary, with the intent of developing a hydrodynamic and material flux dynamic model to describe exchange with coastal </a:t>
                      </a:r>
                      <a:r>
                        <a:rPr lang="en-US" sz="1600" u="none" strike="noStrike" dirty="0" smtClean="0">
                          <a:solidFill>
                            <a:schemeClr val="tx1"/>
                          </a:solidFill>
                          <a:effectLst/>
                          <a:latin typeface="Calibri" pitchFamily="34" charset="0"/>
                        </a:rPr>
                        <a:t>ocean.</a:t>
                      </a:r>
                      <a:endParaRPr lang="en-US" sz="1600" b="0" i="0" u="none" strike="noStrike" dirty="0">
                        <a:solidFill>
                          <a:schemeClr val="tx1"/>
                        </a:solidFill>
                        <a:effectLst/>
                        <a:latin typeface="Calibri" pitchFamily="34" charset="0"/>
                      </a:endParaRPr>
                    </a:p>
                  </a:txBody>
                  <a:tcPr marL="6910" marR="6910"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Slide Number Placeholder 2"/>
          <p:cNvSpPr>
            <a:spLocks noGrp="1"/>
          </p:cNvSpPr>
          <p:nvPr>
            <p:ph type="sldNum" sz="quarter" idx="12"/>
          </p:nvPr>
        </p:nvSpPr>
        <p:spPr/>
        <p:txBody>
          <a:bodyPr/>
          <a:lstStyle/>
          <a:p>
            <a:pPr>
              <a:defRPr/>
            </a:pPr>
            <a:fld id="{43F71CFF-EE94-401E-9434-0E40959C7EA0}"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86272"/>
            <a:ext cx="9144000" cy="1323439"/>
          </a:xfrm>
          <a:prstGeom prst="rect">
            <a:avLst/>
          </a:prstGeom>
          <a:noFill/>
        </p:spPr>
        <p:txBody>
          <a:bodyPr>
            <a:spAutoFit/>
          </a:bodyPr>
          <a:lstStyle/>
          <a:p>
            <a:pPr algn="ctr" fontAlgn="auto">
              <a:spcBef>
                <a:spcPts val="0"/>
              </a:spcBef>
              <a:spcAft>
                <a:spcPts val="0"/>
              </a:spcAft>
              <a:defRPr/>
            </a:pPr>
            <a:r>
              <a:rPr lang="en-US" sz="4000" dirty="0">
                <a:ln w="1905"/>
                <a:solidFill>
                  <a:srgbClr val="FFC000"/>
                </a:solidFill>
                <a:effectLst>
                  <a:innerShdw blurRad="69850" dist="43180" dir="5400000">
                    <a:srgbClr val="000000">
                      <a:alpha val="65000"/>
                    </a:srgbClr>
                  </a:innerShdw>
                </a:effectLst>
                <a:latin typeface="Calibri" pitchFamily="34" charset="0"/>
              </a:rPr>
              <a:t>Review of Candidate Indicators for the Estuarine NNE</a:t>
            </a:r>
          </a:p>
        </p:txBody>
      </p:sp>
      <p:sp>
        <p:nvSpPr>
          <p:cNvPr id="56323" name="TextBox 4"/>
          <p:cNvSpPr txBox="1">
            <a:spLocks noChangeArrowheads="1"/>
          </p:cNvSpPr>
          <p:nvPr/>
        </p:nvSpPr>
        <p:spPr bwMode="auto">
          <a:xfrm>
            <a:off x="381000" y="1628775"/>
            <a:ext cx="83820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defRPr sz="3400" b="1">
                <a:solidFill>
                  <a:srgbClr val="FFFF66"/>
                </a:solidFill>
                <a:latin typeface="Trebuchet MS" pitchFamily="34" charset="0"/>
              </a:defRPr>
            </a:lvl1pPr>
            <a:lvl2pPr marL="742950" indent="-285750" eaLnBrk="0" hangingPunct="0">
              <a:defRPr sz="3400" b="1">
                <a:solidFill>
                  <a:srgbClr val="FFFF66"/>
                </a:solidFill>
                <a:latin typeface="Trebuchet MS" pitchFamily="34" charset="0"/>
              </a:defRPr>
            </a:lvl2pPr>
            <a:lvl3pPr marL="1143000" indent="-228600" eaLnBrk="0" hangingPunct="0">
              <a:defRPr sz="3400" b="1">
                <a:solidFill>
                  <a:srgbClr val="FFFF66"/>
                </a:solidFill>
                <a:latin typeface="Trebuchet MS" pitchFamily="34" charset="0"/>
              </a:defRPr>
            </a:lvl3pPr>
            <a:lvl4pPr marL="1600200" indent="-228600" eaLnBrk="0" hangingPunct="0">
              <a:defRPr sz="3400" b="1">
                <a:solidFill>
                  <a:srgbClr val="FFFF66"/>
                </a:solidFill>
                <a:latin typeface="Trebuchet MS" pitchFamily="34" charset="0"/>
              </a:defRPr>
            </a:lvl4pPr>
            <a:lvl5pPr marL="2057400" indent="-228600" eaLnBrk="0" hangingPunct="0">
              <a:defRPr sz="3400" b="1">
                <a:solidFill>
                  <a:srgbClr val="FFFF66"/>
                </a:solidFill>
                <a:latin typeface="Trebuchet MS" pitchFamily="34" charset="0"/>
              </a:defRPr>
            </a:lvl5pPr>
            <a:lvl6pPr marL="2514600" indent="-228600" eaLnBrk="0" fontAlgn="base" hangingPunct="0">
              <a:spcBef>
                <a:spcPct val="0"/>
              </a:spcBef>
              <a:spcAft>
                <a:spcPct val="0"/>
              </a:spcAft>
              <a:defRPr sz="3400" b="1">
                <a:solidFill>
                  <a:srgbClr val="FFFF66"/>
                </a:solidFill>
                <a:latin typeface="Trebuchet MS" pitchFamily="34" charset="0"/>
              </a:defRPr>
            </a:lvl6pPr>
            <a:lvl7pPr marL="2971800" indent="-228600" eaLnBrk="0" fontAlgn="base" hangingPunct="0">
              <a:spcBef>
                <a:spcPct val="0"/>
              </a:spcBef>
              <a:spcAft>
                <a:spcPct val="0"/>
              </a:spcAft>
              <a:defRPr sz="3400" b="1">
                <a:solidFill>
                  <a:srgbClr val="FFFF66"/>
                </a:solidFill>
                <a:latin typeface="Trebuchet MS" pitchFamily="34" charset="0"/>
              </a:defRPr>
            </a:lvl7pPr>
            <a:lvl8pPr marL="3429000" indent="-228600" eaLnBrk="0" fontAlgn="base" hangingPunct="0">
              <a:spcBef>
                <a:spcPct val="0"/>
              </a:spcBef>
              <a:spcAft>
                <a:spcPct val="0"/>
              </a:spcAft>
              <a:defRPr sz="3400" b="1">
                <a:solidFill>
                  <a:srgbClr val="FFFF66"/>
                </a:solidFill>
                <a:latin typeface="Trebuchet MS" pitchFamily="34" charset="0"/>
              </a:defRPr>
            </a:lvl8pPr>
            <a:lvl9pPr marL="3886200" indent="-228600" eaLnBrk="0" fontAlgn="base" hangingPunct="0">
              <a:spcBef>
                <a:spcPct val="0"/>
              </a:spcBef>
              <a:spcAft>
                <a:spcPct val="0"/>
              </a:spcAft>
              <a:defRPr sz="3400" b="1">
                <a:solidFill>
                  <a:srgbClr val="FFFF66"/>
                </a:solidFill>
                <a:latin typeface="Trebuchet MS" pitchFamily="34" charset="0"/>
              </a:defRPr>
            </a:lvl9pPr>
          </a:lstStyle>
          <a:p>
            <a:pPr eaLnBrk="1" hangingPunct="1">
              <a:spcBef>
                <a:spcPts val="1600"/>
              </a:spcBef>
              <a:buClr>
                <a:srgbClr val="FFC000"/>
              </a:buClr>
            </a:pPr>
            <a:r>
              <a:rPr lang="en-US" sz="2800" b="0" dirty="0">
                <a:solidFill>
                  <a:schemeClr val="tx1"/>
                </a:solidFill>
                <a:latin typeface="Calibri" pitchFamily="34" charset="0"/>
              </a:rPr>
              <a:t>Four  Questions:</a:t>
            </a:r>
          </a:p>
          <a:p>
            <a:pPr eaLnBrk="1" hangingPunct="1">
              <a:spcBef>
                <a:spcPts val="1600"/>
              </a:spcBef>
              <a:buClr>
                <a:schemeClr val="tx1"/>
              </a:buClr>
              <a:buFont typeface="Arial" charset="0"/>
              <a:buChar char="•"/>
            </a:pPr>
            <a:r>
              <a:rPr lang="en-US" sz="2800" b="0" dirty="0">
                <a:solidFill>
                  <a:schemeClr val="tx1"/>
                </a:solidFill>
                <a:latin typeface="Calibri" pitchFamily="34" charset="0"/>
              </a:rPr>
              <a:t>What are the appropriate indicators to assess eutrophication in SF Bay?  </a:t>
            </a:r>
          </a:p>
          <a:p>
            <a:pPr eaLnBrk="1" hangingPunct="1">
              <a:spcBef>
                <a:spcPts val="1600"/>
              </a:spcBef>
              <a:buClr>
                <a:schemeClr val="tx1"/>
              </a:buClr>
              <a:buFont typeface="Arial" charset="0"/>
              <a:buChar char="•"/>
            </a:pPr>
            <a:r>
              <a:rPr lang="en-US" sz="2800" b="0" dirty="0">
                <a:solidFill>
                  <a:schemeClr val="tx1"/>
                </a:solidFill>
                <a:latin typeface="Calibri" pitchFamily="34" charset="0"/>
              </a:rPr>
              <a:t>What is the status/trends of eutrophication in SF Bay, using these indicators?</a:t>
            </a:r>
          </a:p>
          <a:p>
            <a:pPr eaLnBrk="1" hangingPunct="1">
              <a:spcBef>
                <a:spcPts val="1600"/>
              </a:spcBef>
              <a:buClr>
                <a:schemeClr val="tx1"/>
              </a:buClr>
              <a:buFont typeface="Arial" charset="0"/>
              <a:buChar char="•"/>
            </a:pPr>
            <a:r>
              <a:rPr lang="en-US" sz="2800" b="0" dirty="0">
                <a:solidFill>
                  <a:schemeClr val="tx1"/>
                </a:solidFill>
                <a:latin typeface="Calibri" pitchFamily="34" charset="0"/>
              </a:rPr>
              <a:t>What data are available to </a:t>
            </a:r>
            <a:r>
              <a:rPr lang="en-US" sz="2800" b="0" dirty="0" smtClean="0">
                <a:solidFill>
                  <a:schemeClr val="tx1"/>
                </a:solidFill>
                <a:latin typeface="Calibri" pitchFamily="34" charset="0"/>
              </a:rPr>
              <a:t>summarize </a:t>
            </a:r>
            <a:r>
              <a:rPr lang="en-US" sz="2800" b="0" dirty="0">
                <a:solidFill>
                  <a:schemeClr val="tx1"/>
                </a:solidFill>
                <a:latin typeface="Calibri" pitchFamily="34" charset="0"/>
              </a:rPr>
              <a:t>nutrient loading to SF Bay?</a:t>
            </a:r>
          </a:p>
          <a:p>
            <a:pPr eaLnBrk="1" hangingPunct="1">
              <a:spcBef>
                <a:spcPts val="1600"/>
              </a:spcBef>
              <a:buClr>
                <a:schemeClr val="tx1"/>
              </a:buClr>
              <a:buFont typeface="Arial" charset="0"/>
              <a:buChar char="•"/>
            </a:pPr>
            <a:r>
              <a:rPr lang="en-US" sz="2800" b="0" dirty="0">
                <a:solidFill>
                  <a:schemeClr val="tx1"/>
                </a:solidFill>
                <a:latin typeface="Calibri" pitchFamily="34" charset="0"/>
              </a:rPr>
              <a:t>What are the data gaps and next steps required to develop an NNE framework for SF Bay?</a:t>
            </a:r>
            <a:endParaRPr lang="en-US" sz="2800" dirty="0">
              <a:latin typeface="Calibri" pitchFamily="34" charset="0"/>
            </a:endParaRPr>
          </a:p>
        </p:txBody>
      </p:sp>
      <p:sp>
        <p:nvSpPr>
          <p:cNvPr id="56324" name="Rectangle 3"/>
          <p:cNvSpPr>
            <a:spLocks noChangeArrowheads="1"/>
          </p:cNvSpPr>
          <p:nvPr/>
        </p:nvSpPr>
        <p:spPr bwMode="auto">
          <a:xfrm>
            <a:off x="381001" y="5302250"/>
            <a:ext cx="7795846" cy="1117600"/>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54000" y="526361"/>
            <a:ext cx="8619081" cy="646331"/>
          </a:xfrm>
          <a:prstGeom prst="rect">
            <a:avLst/>
          </a:prstGeom>
          <a:noFill/>
        </p:spPr>
        <p:txBody>
          <a:bodyPr>
            <a:spAutoFit/>
          </a:bodyPr>
          <a:lstStyle/>
          <a:p>
            <a:pPr algn="ctr" fontAlgn="auto">
              <a:spcBef>
                <a:spcPts val="0"/>
              </a:spcBef>
              <a:spcAft>
                <a:spcPts val="0"/>
              </a:spcAft>
              <a:defRPr/>
            </a:pPr>
            <a:r>
              <a:rPr lang="en-US" sz="3600" dirty="0">
                <a:ln w="1905"/>
                <a:solidFill>
                  <a:srgbClr val="FFC000"/>
                </a:solidFill>
                <a:effectLst>
                  <a:innerShdw blurRad="69850" dist="43180" dir="5400000">
                    <a:srgbClr val="000000">
                      <a:alpha val="65000"/>
                    </a:srgbClr>
                  </a:innerShdw>
                </a:effectLst>
                <a:latin typeface="Calibri" pitchFamily="34" charset="0"/>
              </a:rPr>
              <a:t>Specified Data Gaps and Next Steps</a:t>
            </a:r>
          </a:p>
        </p:txBody>
      </p:sp>
      <p:sp>
        <p:nvSpPr>
          <p:cNvPr id="57347" name="TextBox 4"/>
          <p:cNvSpPr txBox="1">
            <a:spLocks noChangeArrowheads="1"/>
          </p:cNvSpPr>
          <p:nvPr/>
        </p:nvSpPr>
        <p:spPr bwMode="auto">
          <a:xfrm>
            <a:off x="490538" y="1811338"/>
            <a:ext cx="8382000"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defRPr sz="3400" b="1">
                <a:solidFill>
                  <a:srgbClr val="FFFF66"/>
                </a:solidFill>
                <a:latin typeface="Trebuchet MS" pitchFamily="34" charset="0"/>
              </a:defRPr>
            </a:lvl1pPr>
            <a:lvl2pPr marL="742950" indent="-285750" eaLnBrk="0" hangingPunct="0">
              <a:defRPr sz="3400" b="1">
                <a:solidFill>
                  <a:srgbClr val="FFFF66"/>
                </a:solidFill>
                <a:latin typeface="Trebuchet MS" pitchFamily="34" charset="0"/>
              </a:defRPr>
            </a:lvl2pPr>
            <a:lvl3pPr marL="1143000" indent="-228600" eaLnBrk="0" hangingPunct="0">
              <a:defRPr sz="3400" b="1">
                <a:solidFill>
                  <a:srgbClr val="FFFF66"/>
                </a:solidFill>
                <a:latin typeface="Trebuchet MS" pitchFamily="34" charset="0"/>
              </a:defRPr>
            </a:lvl3pPr>
            <a:lvl4pPr marL="1600200" indent="-228600" eaLnBrk="0" hangingPunct="0">
              <a:defRPr sz="3400" b="1">
                <a:solidFill>
                  <a:srgbClr val="FFFF66"/>
                </a:solidFill>
                <a:latin typeface="Trebuchet MS" pitchFamily="34" charset="0"/>
              </a:defRPr>
            </a:lvl4pPr>
            <a:lvl5pPr marL="2057400" indent="-228600" eaLnBrk="0" hangingPunct="0">
              <a:defRPr sz="3400" b="1">
                <a:solidFill>
                  <a:srgbClr val="FFFF66"/>
                </a:solidFill>
                <a:latin typeface="Trebuchet MS" pitchFamily="34" charset="0"/>
              </a:defRPr>
            </a:lvl5pPr>
            <a:lvl6pPr marL="2514600" indent="-228600" eaLnBrk="0" fontAlgn="base" hangingPunct="0">
              <a:spcBef>
                <a:spcPct val="0"/>
              </a:spcBef>
              <a:spcAft>
                <a:spcPct val="0"/>
              </a:spcAft>
              <a:defRPr sz="3400" b="1">
                <a:solidFill>
                  <a:srgbClr val="FFFF66"/>
                </a:solidFill>
                <a:latin typeface="Trebuchet MS" pitchFamily="34" charset="0"/>
              </a:defRPr>
            </a:lvl6pPr>
            <a:lvl7pPr marL="2971800" indent="-228600" eaLnBrk="0" fontAlgn="base" hangingPunct="0">
              <a:spcBef>
                <a:spcPct val="0"/>
              </a:spcBef>
              <a:spcAft>
                <a:spcPct val="0"/>
              </a:spcAft>
              <a:defRPr sz="3400" b="1">
                <a:solidFill>
                  <a:srgbClr val="FFFF66"/>
                </a:solidFill>
                <a:latin typeface="Trebuchet MS" pitchFamily="34" charset="0"/>
              </a:defRPr>
            </a:lvl7pPr>
            <a:lvl8pPr marL="3429000" indent="-228600" eaLnBrk="0" fontAlgn="base" hangingPunct="0">
              <a:spcBef>
                <a:spcPct val="0"/>
              </a:spcBef>
              <a:spcAft>
                <a:spcPct val="0"/>
              </a:spcAft>
              <a:defRPr sz="3400" b="1">
                <a:solidFill>
                  <a:srgbClr val="FFFF66"/>
                </a:solidFill>
                <a:latin typeface="Trebuchet MS" pitchFamily="34" charset="0"/>
              </a:defRPr>
            </a:lvl8pPr>
            <a:lvl9pPr marL="3886200" indent="-228600" eaLnBrk="0" fontAlgn="base" hangingPunct="0">
              <a:spcBef>
                <a:spcPct val="0"/>
              </a:spcBef>
              <a:spcAft>
                <a:spcPct val="0"/>
              </a:spcAft>
              <a:defRPr sz="3400" b="1">
                <a:solidFill>
                  <a:srgbClr val="FFFF66"/>
                </a:solidFill>
                <a:latin typeface="Trebuchet MS" pitchFamily="34" charset="0"/>
              </a:defRPr>
            </a:lvl9pPr>
          </a:lstStyle>
          <a:p>
            <a:pPr eaLnBrk="1" hangingPunct="1">
              <a:spcBef>
                <a:spcPts val="1600"/>
              </a:spcBef>
              <a:buClr>
                <a:srgbClr val="FFC000"/>
              </a:buClr>
            </a:pPr>
            <a:r>
              <a:rPr lang="en-US" sz="2800" b="0" dirty="0">
                <a:solidFill>
                  <a:schemeClr val="tx1"/>
                </a:solidFill>
                <a:latin typeface="Calibri" pitchFamily="34" charset="0"/>
              </a:rPr>
              <a:t>Guidelines for discussion</a:t>
            </a:r>
          </a:p>
          <a:p>
            <a:pPr eaLnBrk="1" hangingPunct="1">
              <a:spcBef>
                <a:spcPts val="1600"/>
              </a:spcBef>
              <a:buClr>
                <a:srgbClr val="FFC000"/>
              </a:buClr>
              <a:buFont typeface="Arial" charset="0"/>
              <a:buChar char="•"/>
            </a:pPr>
            <a:r>
              <a:rPr lang="en-US" sz="2800" b="0" dirty="0">
                <a:solidFill>
                  <a:schemeClr val="tx1"/>
                </a:solidFill>
                <a:latin typeface="Calibri" pitchFamily="34" charset="0"/>
              </a:rPr>
              <a:t>Data gaps and recommendations are a laundry list –no attempt to prioritize</a:t>
            </a:r>
          </a:p>
          <a:p>
            <a:pPr eaLnBrk="1" hangingPunct="1">
              <a:spcBef>
                <a:spcPts val="1600"/>
              </a:spcBef>
              <a:buClr>
                <a:srgbClr val="FFC000"/>
              </a:buClr>
              <a:buFont typeface="Arial" charset="0"/>
              <a:buChar char="•"/>
            </a:pPr>
            <a:r>
              <a:rPr lang="en-US" sz="2800" b="0" dirty="0">
                <a:solidFill>
                  <a:schemeClr val="tx1"/>
                </a:solidFill>
                <a:latin typeface="Calibri" pitchFamily="34" charset="0"/>
              </a:rPr>
              <a:t>Express your opinion on relative importance, but we won’t try to get your consensus on </a:t>
            </a:r>
            <a:r>
              <a:rPr lang="en-US" sz="2800" b="0" dirty="0" smtClean="0">
                <a:solidFill>
                  <a:schemeClr val="tx1"/>
                </a:solidFill>
                <a:latin typeface="Calibri" pitchFamily="34" charset="0"/>
              </a:rPr>
              <a:t>priorities (YET)</a:t>
            </a:r>
            <a:endParaRPr lang="en-US" sz="2800" b="0" dirty="0">
              <a:solidFill>
                <a:schemeClr val="tx1"/>
              </a:solidFill>
              <a:latin typeface="Calibri" pitchFamily="34" charset="0"/>
            </a:endParaRPr>
          </a:p>
          <a:p>
            <a:pPr eaLnBrk="1" hangingPunct="1">
              <a:spcBef>
                <a:spcPts val="1600"/>
              </a:spcBef>
              <a:buClr>
                <a:srgbClr val="FFC000"/>
              </a:buClr>
              <a:buFont typeface="Arial" charset="0"/>
              <a:buChar char="•"/>
            </a:pPr>
            <a:r>
              <a:rPr lang="en-US" sz="2800" b="0" dirty="0">
                <a:solidFill>
                  <a:schemeClr val="tx1"/>
                </a:solidFill>
                <a:latin typeface="Calibri" pitchFamily="34" charset="0"/>
              </a:rPr>
              <a:t>Missing data gaps?</a:t>
            </a:r>
          </a:p>
          <a:p>
            <a:pPr eaLnBrk="1" hangingPunct="1">
              <a:spcBef>
                <a:spcPts val="1600"/>
              </a:spcBef>
              <a:buClr>
                <a:srgbClr val="FFC000"/>
              </a:buClr>
              <a:buFont typeface="Arial" charset="0"/>
              <a:buChar char="•"/>
            </a:pPr>
            <a:r>
              <a:rPr lang="en-US" sz="2800" b="0" dirty="0">
                <a:solidFill>
                  <a:schemeClr val="tx1"/>
                </a:solidFill>
                <a:latin typeface="Calibri" pitchFamily="34" charset="0"/>
              </a:rPr>
              <a:t>Missing next steps?</a:t>
            </a:r>
          </a:p>
        </p:txBody>
      </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203196"/>
            <a:ext cx="9144000" cy="1200329"/>
          </a:xfrm>
          <a:prstGeom prst="rect">
            <a:avLst/>
          </a:prstGeom>
          <a:noFill/>
        </p:spPr>
        <p:txBody>
          <a:bodyPr>
            <a:spAutoFit/>
          </a:bodyPr>
          <a:lstStyle/>
          <a:p>
            <a:pPr algn="ctr" fontAlgn="auto">
              <a:spcBef>
                <a:spcPts val="0"/>
              </a:spcBef>
              <a:spcAft>
                <a:spcPts val="0"/>
              </a:spcAft>
              <a:defRPr/>
            </a:pPr>
            <a:r>
              <a:rPr lang="en-US" sz="3600" dirty="0">
                <a:ln w="1905"/>
                <a:solidFill>
                  <a:srgbClr val="FFC000"/>
                </a:solidFill>
                <a:effectLst>
                  <a:innerShdw blurRad="69850" dist="43180" dir="5400000">
                    <a:srgbClr val="000000">
                      <a:alpha val="65000"/>
                    </a:srgbClr>
                  </a:innerShdw>
                </a:effectLst>
                <a:latin typeface="Calibri" pitchFamily="34" charset="0"/>
              </a:rPr>
              <a:t>Four Types of Data Gaps and Recommended Next Steps</a:t>
            </a:r>
          </a:p>
        </p:txBody>
      </p:sp>
      <p:sp>
        <p:nvSpPr>
          <p:cNvPr id="58371" name="TextBox 4"/>
          <p:cNvSpPr txBox="1">
            <a:spLocks noChangeArrowheads="1"/>
          </p:cNvSpPr>
          <p:nvPr/>
        </p:nvSpPr>
        <p:spPr bwMode="auto">
          <a:xfrm>
            <a:off x="490538" y="1560513"/>
            <a:ext cx="8382000"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defRPr sz="3400" b="1">
                <a:solidFill>
                  <a:srgbClr val="FFFF66"/>
                </a:solidFill>
                <a:latin typeface="Trebuchet MS" pitchFamily="34" charset="0"/>
              </a:defRPr>
            </a:lvl1pPr>
            <a:lvl2pPr marL="742950" indent="-285750" eaLnBrk="0" hangingPunct="0">
              <a:defRPr sz="3400" b="1">
                <a:solidFill>
                  <a:srgbClr val="FFFF66"/>
                </a:solidFill>
                <a:latin typeface="Trebuchet MS" pitchFamily="34" charset="0"/>
              </a:defRPr>
            </a:lvl2pPr>
            <a:lvl3pPr marL="1143000" indent="-228600" eaLnBrk="0" hangingPunct="0">
              <a:defRPr sz="3400" b="1">
                <a:solidFill>
                  <a:srgbClr val="FFFF66"/>
                </a:solidFill>
                <a:latin typeface="Trebuchet MS" pitchFamily="34" charset="0"/>
              </a:defRPr>
            </a:lvl3pPr>
            <a:lvl4pPr marL="1600200" indent="-228600" eaLnBrk="0" hangingPunct="0">
              <a:defRPr sz="3400" b="1">
                <a:solidFill>
                  <a:srgbClr val="FFFF66"/>
                </a:solidFill>
                <a:latin typeface="Trebuchet MS" pitchFamily="34" charset="0"/>
              </a:defRPr>
            </a:lvl4pPr>
            <a:lvl5pPr marL="2057400" indent="-228600" eaLnBrk="0" hangingPunct="0">
              <a:defRPr sz="3400" b="1">
                <a:solidFill>
                  <a:srgbClr val="FFFF66"/>
                </a:solidFill>
                <a:latin typeface="Trebuchet MS" pitchFamily="34" charset="0"/>
              </a:defRPr>
            </a:lvl5pPr>
            <a:lvl6pPr marL="2514600" indent="-228600" eaLnBrk="0" fontAlgn="base" hangingPunct="0">
              <a:spcBef>
                <a:spcPct val="0"/>
              </a:spcBef>
              <a:spcAft>
                <a:spcPct val="0"/>
              </a:spcAft>
              <a:defRPr sz="3400" b="1">
                <a:solidFill>
                  <a:srgbClr val="FFFF66"/>
                </a:solidFill>
                <a:latin typeface="Trebuchet MS" pitchFamily="34" charset="0"/>
              </a:defRPr>
            </a:lvl6pPr>
            <a:lvl7pPr marL="2971800" indent="-228600" eaLnBrk="0" fontAlgn="base" hangingPunct="0">
              <a:spcBef>
                <a:spcPct val="0"/>
              </a:spcBef>
              <a:spcAft>
                <a:spcPct val="0"/>
              </a:spcAft>
              <a:defRPr sz="3400" b="1">
                <a:solidFill>
                  <a:srgbClr val="FFFF66"/>
                </a:solidFill>
                <a:latin typeface="Trebuchet MS" pitchFamily="34" charset="0"/>
              </a:defRPr>
            </a:lvl7pPr>
            <a:lvl8pPr marL="3429000" indent="-228600" eaLnBrk="0" fontAlgn="base" hangingPunct="0">
              <a:spcBef>
                <a:spcPct val="0"/>
              </a:spcBef>
              <a:spcAft>
                <a:spcPct val="0"/>
              </a:spcAft>
              <a:defRPr sz="3400" b="1">
                <a:solidFill>
                  <a:srgbClr val="FFFF66"/>
                </a:solidFill>
                <a:latin typeface="Trebuchet MS" pitchFamily="34" charset="0"/>
              </a:defRPr>
            </a:lvl8pPr>
            <a:lvl9pPr marL="3886200" indent="-228600" eaLnBrk="0" fontAlgn="base" hangingPunct="0">
              <a:spcBef>
                <a:spcPct val="0"/>
              </a:spcBef>
              <a:spcAft>
                <a:spcPct val="0"/>
              </a:spcAft>
              <a:defRPr sz="3400" b="1">
                <a:solidFill>
                  <a:srgbClr val="FFFF66"/>
                </a:solidFill>
                <a:latin typeface="Trebuchet MS" pitchFamily="34" charset="0"/>
              </a:defRPr>
            </a:lvl9pPr>
          </a:lstStyle>
          <a:p>
            <a:pPr eaLnBrk="1" hangingPunct="1">
              <a:spcBef>
                <a:spcPts val="1600"/>
              </a:spcBef>
              <a:buClr>
                <a:srgbClr val="FFC000"/>
              </a:buClr>
              <a:buFont typeface="Arial" charset="0"/>
              <a:buChar char="•"/>
            </a:pPr>
            <a:r>
              <a:rPr lang="en-US" sz="2800" b="0">
                <a:solidFill>
                  <a:schemeClr val="tx1"/>
                </a:solidFill>
                <a:latin typeface="Calibri" pitchFamily="34" charset="0"/>
              </a:rPr>
              <a:t>Develop and implement an NNE assessment framework for the Bay</a:t>
            </a:r>
          </a:p>
          <a:p>
            <a:pPr eaLnBrk="1" hangingPunct="1">
              <a:spcBef>
                <a:spcPts val="1600"/>
              </a:spcBef>
              <a:buClr>
                <a:srgbClr val="FFC000"/>
              </a:buClr>
              <a:buFont typeface="Arial" charset="0"/>
              <a:buChar char="•"/>
            </a:pPr>
            <a:r>
              <a:rPr lang="en-US" sz="2800" b="0">
                <a:solidFill>
                  <a:schemeClr val="tx1"/>
                </a:solidFill>
                <a:latin typeface="Calibri" pitchFamily="34" charset="0"/>
              </a:rPr>
              <a:t>Develop &amp; use models to link NNE response indicators to nutrient loads and other management controls</a:t>
            </a:r>
          </a:p>
          <a:p>
            <a:pPr eaLnBrk="1" hangingPunct="1">
              <a:spcBef>
                <a:spcPts val="1600"/>
              </a:spcBef>
              <a:buClr>
                <a:srgbClr val="FFC000"/>
              </a:buClr>
              <a:buFont typeface="Arial" charset="0"/>
              <a:buChar char="•"/>
            </a:pPr>
            <a:r>
              <a:rPr lang="en-US" sz="2800" b="0">
                <a:solidFill>
                  <a:schemeClr val="tx1"/>
                </a:solidFill>
                <a:latin typeface="Calibri" pitchFamily="34" charset="0"/>
              </a:rPr>
              <a:t>Develop &amp; implement monitoring program to support regular NNE assessments of SF Bay and validate the load –response models </a:t>
            </a:r>
          </a:p>
          <a:p>
            <a:pPr eaLnBrk="1" hangingPunct="1">
              <a:spcBef>
                <a:spcPts val="1600"/>
              </a:spcBef>
              <a:buClr>
                <a:srgbClr val="FFC000"/>
              </a:buClr>
              <a:buFont typeface="Arial" charset="0"/>
              <a:buChar char="•"/>
            </a:pPr>
            <a:r>
              <a:rPr lang="en-US" sz="2800" b="0">
                <a:solidFill>
                  <a:schemeClr val="tx1"/>
                </a:solidFill>
                <a:latin typeface="Calibri" pitchFamily="34" charset="0"/>
              </a:rPr>
              <a:t>Coordinate SF Bay NNE workplan with nutrient management in Delta</a:t>
            </a:r>
          </a:p>
        </p:txBody>
      </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211138"/>
            <a:ext cx="8458200" cy="1143000"/>
          </a:xfrm>
        </p:spPr>
        <p:txBody>
          <a:bodyPr/>
          <a:lstStyle/>
          <a:p>
            <a:r>
              <a:rPr lang="en-US" sz="3600" b="1" dirty="0" smtClean="0">
                <a:solidFill>
                  <a:srgbClr val="FFC000"/>
                </a:solidFill>
                <a:latin typeface="Calibri" pitchFamily="34" charset="0"/>
              </a:rPr>
              <a:t>Data Gaps and Next Steps: </a:t>
            </a:r>
            <a:br>
              <a:rPr lang="en-US" sz="3600" b="1" dirty="0" smtClean="0">
                <a:solidFill>
                  <a:srgbClr val="FFC000"/>
                </a:solidFill>
                <a:latin typeface="Calibri" pitchFamily="34" charset="0"/>
              </a:rPr>
            </a:br>
            <a:r>
              <a:rPr lang="en-US" sz="3600" b="1" dirty="0" smtClean="0">
                <a:solidFill>
                  <a:srgbClr val="FFC000"/>
                </a:solidFill>
                <a:latin typeface="Calibri" pitchFamily="34" charset="0"/>
              </a:rPr>
              <a:t>Primary Indicators in Subtidal Habitat</a:t>
            </a:r>
          </a:p>
        </p:txBody>
      </p:sp>
      <p:pic>
        <p:nvPicPr>
          <p:cNvPr id="59395" name="Picture 4"/>
          <p:cNvPicPr>
            <a:picLocks noChangeAspect="1" noChangeArrowheads="1"/>
          </p:cNvPicPr>
          <p:nvPr/>
        </p:nvPicPr>
        <p:blipFill>
          <a:blip r:embed="rId3">
            <a:extLst>
              <a:ext uri="{28A0092B-C50C-407E-A947-70E740481C1C}">
                <a14:useLocalDpi xmlns:a14="http://schemas.microsoft.com/office/drawing/2010/main" val="0"/>
              </a:ext>
            </a:extLst>
          </a:blip>
          <a:srcRect l="7726" b="52049"/>
          <a:stretch>
            <a:fillRect/>
          </a:stretch>
        </p:blipFill>
        <p:spPr bwMode="auto">
          <a:xfrm>
            <a:off x="372534" y="1650470"/>
            <a:ext cx="8530491" cy="30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Rectangle 5"/>
          <p:cNvSpPr>
            <a:spLocks noChangeArrowheads="1"/>
          </p:cNvSpPr>
          <p:nvPr/>
        </p:nvSpPr>
        <p:spPr bwMode="auto">
          <a:xfrm>
            <a:off x="393700" y="5045075"/>
            <a:ext cx="8293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600" b="0" i="1" dirty="0">
                <a:solidFill>
                  <a:schemeClr val="tx1"/>
                </a:solidFill>
                <a:latin typeface="Calibri" pitchFamily="34" charset="0"/>
              </a:rPr>
              <a:t>What do you think of the identified data gaps and recommended next steps?</a:t>
            </a:r>
          </a:p>
        </p:txBody>
      </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0" y="211138"/>
            <a:ext cx="9144000" cy="1143000"/>
          </a:xfrm>
        </p:spPr>
        <p:txBody>
          <a:bodyPr/>
          <a:lstStyle/>
          <a:p>
            <a:r>
              <a:rPr lang="en-US" sz="3600" b="1" dirty="0" smtClean="0">
                <a:solidFill>
                  <a:srgbClr val="FFC000"/>
                </a:solidFill>
                <a:latin typeface="Calibri" pitchFamily="34" charset="0"/>
              </a:rPr>
              <a:t>Data Gaps and Next Steps: Supporting &amp;       Co-factors Indicators in Subtidal Habitat</a:t>
            </a:r>
          </a:p>
        </p:txBody>
      </p:sp>
      <p:pic>
        <p:nvPicPr>
          <p:cNvPr id="60419" name="Picture 4"/>
          <p:cNvPicPr>
            <a:picLocks noChangeAspect="1" noChangeArrowheads="1"/>
          </p:cNvPicPr>
          <p:nvPr/>
        </p:nvPicPr>
        <p:blipFill>
          <a:blip r:embed="rId3">
            <a:extLst>
              <a:ext uri="{28A0092B-C50C-407E-A947-70E740481C1C}">
                <a14:useLocalDpi xmlns:a14="http://schemas.microsoft.com/office/drawing/2010/main" val="0"/>
              </a:ext>
            </a:extLst>
          </a:blip>
          <a:srcRect l="7726" b="52049"/>
          <a:stretch>
            <a:fillRect/>
          </a:stretch>
        </p:blipFill>
        <p:spPr bwMode="auto">
          <a:xfrm>
            <a:off x="262929" y="1548258"/>
            <a:ext cx="8575735" cy="3024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5"/>
          <p:cNvSpPr>
            <a:spLocks noChangeArrowheads="1"/>
          </p:cNvSpPr>
          <p:nvPr/>
        </p:nvSpPr>
        <p:spPr bwMode="auto">
          <a:xfrm>
            <a:off x="423863" y="5199063"/>
            <a:ext cx="8293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600" b="0" i="1" dirty="0">
                <a:solidFill>
                  <a:schemeClr val="tx1"/>
                </a:solidFill>
                <a:latin typeface="Calibri" pitchFamily="34" charset="0"/>
              </a:rPr>
              <a:t>What do you think of the identified data gaps and recommended next steps?</a:t>
            </a:r>
          </a:p>
        </p:txBody>
      </p:sp>
      <p:pic>
        <p:nvPicPr>
          <p:cNvPr id="60421" name="Picture 4"/>
          <p:cNvPicPr>
            <a:picLocks noChangeAspect="1" noChangeArrowheads="1"/>
          </p:cNvPicPr>
          <p:nvPr/>
        </p:nvPicPr>
        <p:blipFill>
          <a:blip r:embed="rId3">
            <a:extLst>
              <a:ext uri="{28A0092B-C50C-407E-A947-70E740481C1C}">
                <a14:useLocalDpi xmlns:a14="http://schemas.microsoft.com/office/drawing/2010/main" val="0"/>
              </a:ext>
            </a:extLst>
          </a:blip>
          <a:srcRect l="7726" t="48245" b="710"/>
          <a:stretch>
            <a:fillRect/>
          </a:stretch>
        </p:blipFill>
        <p:spPr bwMode="auto">
          <a:xfrm>
            <a:off x="262929" y="1981199"/>
            <a:ext cx="8575735" cy="321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0" y="211138"/>
            <a:ext cx="9144000" cy="1143000"/>
          </a:xfrm>
        </p:spPr>
        <p:txBody>
          <a:bodyPr/>
          <a:lstStyle/>
          <a:p>
            <a:r>
              <a:rPr lang="en-US" sz="3600" b="1" dirty="0" smtClean="0">
                <a:solidFill>
                  <a:srgbClr val="FFC000"/>
                </a:solidFill>
                <a:latin typeface="Calibri" pitchFamily="34" charset="0"/>
              </a:rPr>
              <a:t>Data Gaps and Next Steps: Primary and Supporting Indicators in Seagrass Habitat</a:t>
            </a:r>
          </a:p>
        </p:txBody>
      </p:sp>
      <p:sp>
        <p:nvSpPr>
          <p:cNvPr id="61443" name="Rectangle 5"/>
          <p:cNvSpPr>
            <a:spLocks noChangeArrowheads="1"/>
          </p:cNvSpPr>
          <p:nvPr/>
        </p:nvSpPr>
        <p:spPr bwMode="auto">
          <a:xfrm>
            <a:off x="423863" y="5199063"/>
            <a:ext cx="8293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600" b="0" i="1" dirty="0">
                <a:solidFill>
                  <a:schemeClr val="tx1"/>
                </a:solidFill>
                <a:latin typeface="Calibri" pitchFamily="34" charset="0"/>
              </a:rPr>
              <a:t>What do you think of the identified data gaps and recommended next steps?</a:t>
            </a:r>
          </a:p>
        </p:txBody>
      </p:sp>
      <p:pic>
        <p:nvPicPr>
          <p:cNvPr id="61444" name="Picture 2"/>
          <p:cNvPicPr>
            <a:picLocks noChangeAspect="1" noChangeArrowheads="1"/>
          </p:cNvPicPr>
          <p:nvPr/>
        </p:nvPicPr>
        <p:blipFill>
          <a:blip r:embed="rId3">
            <a:extLst>
              <a:ext uri="{28A0092B-C50C-407E-A947-70E740481C1C}">
                <a14:useLocalDpi xmlns:a14="http://schemas.microsoft.com/office/drawing/2010/main" val="0"/>
              </a:ext>
            </a:extLst>
          </a:blip>
          <a:srcRect l="7865" b="42261"/>
          <a:stretch>
            <a:fillRect/>
          </a:stretch>
        </p:blipFill>
        <p:spPr bwMode="auto">
          <a:xfrm>
            <a:off x="289550" y="1608137"/>
            <a:ext cx="8700463" cy="333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457200"/>
            <a:ext cx="8763000" cy="584775"/>
          </a:xfrm>
          <a:prstGeom prst="rect">
            <a:avLst/>
          </a:prstGeom>
          <a:noFill/>
        </p:spPr>
        <p:txBody>
          <a:bodyPr>
            <a:spAutoFit/>
          </a:bodyPr>
          <a:lstStyle/>
          <a:p>
            <a:pPr algn="ctr" fontAlgn="auto">
              <a:spcBef>
                <a:spcPts val="0"/>
              </a:spcBef>
              <a:spcAft>
                <a:spcPts val="0"/>
              </a:spcAft>
              <a:defRPr/>
            </a:pPr>
            <a:r>
              <a:rPr lang="en-US" sz="3200" dirty="0">
                <a:ln w="1905"/>
                <a:solidFill>
                  <a:srgbClr val="FFC000"/>
                </a:solidFill>
                <a:effectLst>
                  <a:innerShdw blurRad="69850" dist="43180" dir="5400000">
                    <a:srgbClr val="000000">
                      <a:alpha val="65000"/>
                    </a:srgbClr>
                  </a:innerShdw>
                </a:effectLst>
                <a:latin typeface="Calibri" pitchFamily="34" charset="0"/>
              </a:rPr>
              <a:t>Process to Develop NNE </a:t>
            </a:r>
            <a:r>
              <a:rPr lang="en-US" sz="3200" dirty="0" err="1">
                <a:ln w="1905"/>
                <a:solidFill>
                  <a:srgbClr val="FFC000"/>
                </a:solidFill>
                <a:effectLst>
                  <a:innerShdw blurRad="69850" dist="43180" dir="5400000">
                    <a:srgbClr val="000000">
                      <a:alpha val="65000"/>
                    </a:srgbClr>
                  </a:innerShdw>
                </a:effectLst>
                <a:latin typeface="Calibri" pitchFamily="34" charset="0"/>
              </a:rPr>
              <a:t>Workplan</a:t>
            </a:r>
            <a:r>
              <a:rPr lang="en-US" sz="3200" dirty="0">
                <a:ln w="1905"/>
                <a:solidFill>
                  <a:srgbClr val="FFC000"/>
                </a:solidFill>
                <a:effectLst>
                  <a:innerShdw blurRad="69850" dist="43180" dir="5400000">
                    <a:srgbClr val="000000">
                      <a:alpha val="65000"/>
                    </a:srgbClr>
                  </a:innerShdw>
                </a:effectLst>
                <a:latin typeface="Calibri" pitchFamily="34" charset="0"/>
              </a:rPr>
              <a:t> for SF Bay</a:t>
            </a:r>
          </a:p>
        </p:txBody>
      </p:sp>
      <p:sp>
        <p:nvSpPr>
          <p:cNvPr id="4103" name="TextBox 4"/>
          <p:cNvSpPr txBox="1">
            <a:spLocks noChangeArrowheads="1"/>
          </p:cNvSpPr>
          <p:nvPr/>
        </p:nvSpPr>
        <p:spPr bwMode="auto">
          <a:xfrm>
            <a:off x="457200" y="1295400"/>
            <a:ext cx="8382000" cy="7248525"/>
          </a:xfrm>
          <a:prstGeom prst="rect">
            <a:avLst/>
          </a:prstGeom>
          <a:noFill/>
          <a:ln w="9525">
            <a:noFill/>
            <a:miter lim="800000"/>
            <a:headEnd/>
            <a:tailEnd/>
          </a:ln>
        </p:spPr>
        <p:txBody>
          <a:bodyPr>
            <a:spAutoFit/>
          </a:bodyPr>
          <a:lstStyle/>
          <a:p>
            <a:pPr marL="457200" indent="-457200">
              <a:lnSpc>
                <a:spcPct val="114000"/>
              </a:lnSpc>
              <a:spcBef>
                <a:spcPts val="600"/>
              </a:spcBef>
              <a:spcAft>
                <a:spcPts val="600"/>
              </a:spcAft>
              <a:buClr>
                <a:srgbClr val="FFC000"/>
              </a:buClr>
              <a:buFont typeface="Arial" pitchFamily="34" charset="0"/>
              <a:buChar char="•"/>
              <a:defRPr/>
            </a:pPr>
            <a:r>
              <a:rPr lang="en-US" sz="2800" b="0" dirty="0">
                <a:solidFill>
                  <a:schemeClr val="tx1"/>
                </a:solidFill>
                <a:latin typeface="Calibri" pitchFamily="34" charset="0"/>
              </a:rPr>
              <a:t>Specify geographic scope and habitat types included</a:t>
            </a:r>
          </a:p>
          <a:p>
            <a:pPr marL="457200" indent="-457200">
              <a:lnSpc>
                <a:spcPct val="114000"/>
              </a:lnSpc>
              <a:spcBef>
                <a:spcPts val="600"/>
              </a:spcBef>
              <a:spcAft>
                <a:spcPts val="600"/>
              </a:spcAft>
              <a:buClr>
                <a:srgbClr val="FFC000"/>
              </a:buClr>
              <a:buFont typeface="Arial" pitchFamily="34" charset="0"/>
              <a:buChar char="•"/>
              <a:defRPr/>
            </a:pPr>
            <a:r>
              <a:rPr lang="en-US" sz="2800" b="0" dirty="0">
                <a:solidFill>
                  <a:schemeClr val="tx1"/>
                </a:solidFill>
                <a:latin typeface="Calibri" pitchFamily="34" charset="0"/>
              </a:rPr>
              <a:t>Develop conceptual models and ID candidate indicators </a:t>
            </a:r>
          </a:p>
          <a:p>
            <a:pPr marL="457200" indent="-457200">
              <a:lnSpc>
                <a:spcPct val="114000"/>
              </a:lnSpc>
              <a:spcBef>
                <a:spcPts val="600"/>
              </a:spcBef>
              <a:spcAft>
                <a:spcPts val="600"/>
              </a:spcAft>
              <a:buClr>
                <a:srgbClr val="FFC000"/>
              </a:buClr>
              <a:buFont typeface="Arial" pitchFamily="34" charset="0"/>
              <a:buChar char="•"/>
              <a:defRPr/>
            </a:pPr>
            <a:r>
              <a:rPr lang="en-US" sz="2800" b="0" dirty="0">
                <a:solidFill>
                  <a:schemeClr val="tx1"/>
                </a:solidFill>
                <a:latin typeface="Calibri" pitchFamily="34" charset="0"/>
              </a:rPr>
              <a:t>Review utility of indicators vis-à-vis evaluation criteria</a:t>
            </a:r>
          </a:p>
          <a:p>
            <a:pPr marL="457200" indent="-457200">
              <a:lnSpc>
                <a:spcPct val="114000"/>
              </a:lnSpc>
              <a:spcBef>
                <a:spcPts val="600"/>
              </a:spcBef>
              <a:spcAft>
                <a:spcPts val="600"/>
              </a:spcAft>
              <a:buClr>
                <a:srgbClr val="FFC000"/>
              </a:buClr>
              <a:buFont typeface="Arial" pitchFamily="34" charset="0"/>
              <a:buChar char="•"/>
              <a:defRPr/>
            </a:pPr>
            <a:r>
              <a:rPr lang="en-US" sz="2800" b="0" dirty="0">
                <a:solidFill>
                  <a:schemeClr val="tx1"/>
                </a:solidFill>
                <a:latin typeface="Calibri" pitchFamily="34" charset="0"/>
              </a:rPr>
              <a:t>Identify data gaps and recommended next steps to:</a:t>
            </a:r>
          </a:p>
          <a:p>
            <a:pPr lvl="2" indent="-457200">
              <a:lnSpc>
                <a:spcPct val="114000"/>
              </a:lnSpc>
              <a:spcBef>
                <a:spcPts val="600"/>
              </a:spcBef>
              <a:spcAft>
                <a:spcPts val="600"/>
              </a:spcAft>
              <a:buClr>
                <a:srgbClr val="FFC000"/>
              </a:buClr>
              <a:buFont typeface="Calibri" pitchFamily="34" charset="0"/>
              <a:buChar char="–"/>
              <a:defRPr/>
            </a:pPr>
            <a:r>
              <a:rPr lang="en-US" sz="2400" b="0" dirty="0">
                <a:solidFill>
                  <a:schemeClr val="tx1"/>
                </a:solidFill>
                <a:latin typeface="Calibri" pitchFamily="34" charset="0"/>
              </a:rPr>
              <a:t>Develop diagnostic framework and select endpoints</a:t>
            </a:r>
          </a:p>
          <a:p>
            <a:pPr lvl="2" indent="-457200">
              <a:lnSpc>
                <a:spcPct val="114000"/>
              </a:lnSpc>
              <a:spcBef>
                <a:spcPts val="600"/>
              </a:spcBef>
              <a:spcAft>
                <a:spcPts val="600"/>
              </a:spcAft>
              <a:buClr>
                <a:srgbClr val="FFC000"/>
              </a:buClr>
              <a:buFont typeface="Calibri" pitchFamily="34" charset="0"/>
              <a:buChar char="–"/>
              <a:defRPr/>
            </a:pPr>
            <a:r>
              <a:rPr lang="en-US" sz="2400" b="0" dirty="0">
                <a:solidFill>
                  <a:schemeClr val="tx1"/>
                </a:solidFill>
                <a:latin typeface="Calibri" pitchFamily="34" charset="0"/>
              </a:rPr>
              <a:t>Develop load-response models</a:t>
            </a:r>
          </a:p>
          <a:p>
            <a:pPr marL="457200" indent="-457200">
              <a:lnSpc>
                <a:spcPct val="114000"/>
              </a:lnSpc>
              <a:spcBef>
                <a:spcPts val="600"/>
              </a:spcBef>
              <a:spcAft>
                <a:spcPts val="600"/>
              </a:spcAft>
              <a:buClr>
                <a:srgbClr val="FFC000"/>
              </a:buClr>
              <a:buFont typeface="Arial" pitchFamily="34" charset="0"/>
              <a:buChar char="•"/>
              <a:defRPr/>
            </a:pPr>
            <a:r>
              <a:rPr lang="en-US" sz="2800" b="0" dirty="0">
                <a:solidFill>
                  <a:schemeClr val="tx1"/>
                </a:solidFill>
                <a:latin typeface="Calibri" pitchFamily="34" charset="0"/>
              </a:rPr>
              <a:t>Work plan – Consensus on prioritized steps to develop NNE </a:t>
            </a:r>
          </a:p>
          <a:p>
            <a:pPr marL="225425" indent="-225425">
              <a:lnSpc>
                <a:spcPct val="114000"/>
              </a:lnSpc>
              <a:spcBef>
                <a:spcPts val="600"/>
              </a:spcBef>
              <a:spcAft>
                <a:spcPts val="600"/>
              </a:spcAft>
              <a:buClr>
                <a:srgbClr val="FFC000"/>
              </a:buClr>
              <a:buFont typeface="Wingdings" pitchFamily="2" charset="2"/>
              <a:buChar char="§"/>
              <a:defRPr/>
            </a:pPr>
            <a:endParaRPr lang="en-US" sz="2400" b="0" dirty="0">
              <a:solidFill>
                <a:schemeClr val="tx1"/>
              </a:solidFill>
              <a:latin typeface="Calibri" pitchFamily="34" charset="0"/>
            </a:endParaRPr>
          </a:p>
          <a:p>
            <a:pPr marL="225425" indent="-225425">
              <a:lnSpc>
                <a:spcPct val="114000"/>
              </a:lnSpc>
              <a:spcBef>
                <a:spcPts val="600"/>
              </a:spcBef>
              <a:spcAft>
                <a:spcPts val="600"/>
              </a:spcAft>
              <a:buClr>
                <a:srgbClr val="FFC000"/>
              </a:buClr>
              <a:buFont typeface="Wingdings" pitchFamily="2" charset="2"/>
              <a:buChar char="§"/>
              <a:defRPr/>
            </a:pPr>
            <a:endParaRPr lang="en-US" sz="2400" b="0" dirty="0">
              <a:solidFill>
                <a:schemeClr val="tx1"/>
              </a:solidFill>
              <a:latin typeface="Calibri" pitchFamily="34" charset="0"/>
            </a:endParaRPr>
          </a:p>
          <a:p>
            <a:pPr marL="225425" indent="-225425">
              <a:buFont typeface="Arial" pitchFamily="34" charset="0"/>
              <a:buChar char="•"/>
              <a:defRPr/>
            </a:pPr>
            <a:endParaRPr lang="en-US" sz="2400" dirty="0">
              <a:solidFill>
                <a:schemeClr val="tx1"/>
              </a:solidFill>
              <a:latin typeface="Calibri" pitchFamily="34" charset="0"/>
            </a:endParaRPr>
          </a:p>
          <a:p>
            <a:pPr>
              <a:defRPr/>
            </a:pPr>
            <a:endParaRPr lang="en-US" sz="2400" dirty="0">
              <a:solidFill>
                <a:schemeClr val="tx1"/>
              </a:solidFill>
              <a:latin typeface="Calibri" pitchFamily="34" charset="0"/>
            </a:endParaRPr>
          </a:p>
        </p:txBody>
      </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0" y="211138"/>
            <a:ext cx="9144000" cy="1143000"/>
          </a:xfrm>
        </p:spPr>
        <p:txBody>
          <a:bodyPr/>
          <a:lstStyle/>
          <a:p>
            <a:r>
              <a:rPr lang="en-US" sz="3600" b="1" dirty="0" smtClean="0">
                <a:solidFill>
                  <a:srgbClr val="FFC000"/>
                </a:solidFill>
                <a:latin typeface="Calibri" pitchFamily="34" charset="0"/>
              </a:rPr>
              <a:t>Data Gaps and Next Steps: Primary and Supporting Indicators in Intertidal Flat Habitat</a:t>
            </a:r>
          </a:p>
        </p:txBody>
      </p:sp>
      <p:sp>
        <p:nvSpPr>
          <p:cNvPr id="62467" name="Rectangle 5"/>
          <p:cNvSpPr>
            <a:spLocks noChangeArrowheads="1"/>
          </p:cNvSpPr>
          <p:nvPr/>
        </p:nvSpPr>
        <p:spPr bwMode="auto">
          <a:xfrm>
            <a:off x="423863" y="5199063"/>
            <a:ext cx="8293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600" b="0" i="1" dirty="0">
                <a:solidFill>
                  <a:schemeClr val="tx1"/>
                </a:solidFill>
                <a:latin typeface="Calibri" pitchFamily="34" charset="0"/>
              </a:rPr>
              <a:t>What do you think of the identified data gaps and recommended next steps?</a:t>
            </a:r>
          </a:p>
        </p:txBody>
      </p:sp>
      <p:pic>
        <p:nvPicPr>
          <p:cNvPr id="62468" name="Picture 2"/>
          <p:cNvPicPr>
            <a:picLocks noChangeAspect="1" noChangeArrowheads="1"/>
          </p:cNvPicPr>
          <p:nvPr/>
        </p:nvPicPr>
        <p:blipFill>
          <a:blip r:embed="rId3">
            <a:extLst>
              <a:ext uri="{28A0092B-C50C-407E-A947-70E740481C1C}">
                <a14:useLocalDpi xmlns:a14="http://schemas.microsoft.com/office/drawing/2010/main" val="0"/>
              </a:ext>
            </a:extLst>
          </a:blip>
          <a:srcRect l="7673" b="91841"/>
          <a:stretch>
            <a:fillRect/>
          </a:stretch>
        </p:blipFill>
        <p:spPr bwMode="auto">
          <a:xfrm>
            <a:off x="117487" y="1568620"/>
            <a:ext cx="8872526" cy="48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2"/>
          <p:cNvPicPr>
            <a:picLocks noChangeAspect="1" noChangeArrowheads="1"/>
          </p:cNvPicPr>
          <p:nvPr/>
        </p:nvPicPr>
        <p:blipFill>
          <a:blip r:embed="rId3">
            <a:extLst>
              <a:ext uri="{28A0092B-C50C-407E-A947-70E740481C1C}">
                <a14:useLocalDpi xmlns:a14="http://schemas.microsoft.com/office/drawing/2010/main" val="0"/>
              </a:ext>
            </a:extLst>
          </a:blip>
          <a:srcRect l="7673" t="56799" b="-5753"/>
          <a:stretch>
            <a:fillRect/>
          </a:stretch>
        </p:blipFill>
        <p:spPr bwMode="auto">
          <a:xfrm>
            <a:off x="117487" y="2049462"/>
            <a:ext cx="8872526"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0" y="155575"/>
            <a:ext cx="9144000" cy="1143000"/>
          </a:xfrm>
        </p:spPr>
        <p:txBody>
          <a:bodyPr/>
          <a:lstStyle/>
          <a:p>
            <a:r>
              <a:rPr lang="en-US" sz="3600" b="1" dirty="0" smtClean="0">
                <a:solidFill>
                  <a:srgbClr val="FFC000"/>
                </a:solidFill>
                <a:latin typeface="Calibri" pitchFamily="34" charset="0"/>
              </a:rPr>
              <a:t>Data Gaps and Next Steps: Primary and Supporting Indicators in Tidally Muted Habitat</a:t>
            </a:r>
          </a:p>
        </p:txBody>
      </p:sp>
      <p:sp>
        <p:nvSpPr>
          <p:cNvPr id="63491" name="Rectangle 5"/>
          <p:cNvSpPr>
            <a:spLocks noChangeArrowheads="1"/>
          </p:cNvSpPr>
          <p:nvPr/>
        </p:nvSpPr>
        <p:spPr bwMode="auto">
          <a:xfrm>
            <a:off x="457200" y="5737225"/>
            <a:ext cx="82931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0" i="1" dirty="0">
                <a:solidFill>
                  <a:schemeClr val="tx1"/>
                </a:solidFill>
                <a:latin typeface="Calibri" pitchFamily="34" charset="0"/>
              </a:rPr>
              <a:t>What do you think of the identified data gaps and recommended next steps?</a:t>
            </a:r>
          </a:p>
        </p:txBody>
      </p:sp>
      <p:pic>
        <p:nvPicPr>
          <p:cNvPr id="63492" name="Picture 2"/>
          <p:cNvPicPr>
            <a:picLocks noChangeAspect="1" noChangeArrowheads="1"/>
          </p:cNvPicPr>
          <p:nvPr/>
        </p:nvPicPr>
        <p:blipFill>
          <a:blip r:embed="rId3">
            <a:extLst>
              <a:ext uri="{28A0092B-C50C-407E-A947-70E740481C1C}">
                <a14:useLocalDpi xmlns:a14="http://schemas.microsoft.com/office/drawing/2010/main" val="0"/>
              </a:ext>
            </a:extLst>
          </a:blip>
          <a:srcRect l="8350" r="2650" b="5447"/>
          <a:stretch>
            <a:fillRect/>
          </a:stretch>
        </p:blipFill>
        <p:spPr bwMode="auto">
          <a:xfrm>
            <a:off x="457200" y="1417638"/>
            <a:ext cx="8229600"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203196"/>
            <a:ext cx="9144000" cy="1323439"/>
          </a:xfrm>
          <a:prstGeom prst="rect">
            <a:avLst/>
          </a:prstGeom>
          <a:noFill/>
        </p:spPr>
        <p:txBody>
          <a:bodyPr>
            <a:spAutoFit/>
          </a:bodyPr>
          <a:lstStyle/>
          <a:p>
            <a:pPr algn="ctr" fontAlgn="auto">
              <a:spcBef>
                <a:spcPts val="0"/>
              </a:spcBef>
              <a:spcAft>
                <a:spcPts val="0"/>
              </a:spcAft>
              <a:defRPr/>
            </a:pPr>
            <a:r>
              <a:rPr lang="en-US" sz="4000" dirty="0">
                <a:ln w="1905"/>
                <a:solidFill>
                  <a:srgbClr val="FFC000"/>
                </a:solidFill>
                <a:effectLst>
                  <a:innerShdw blurRad="69850" dist="43180" dir="5400000">
                    <a:srgbClr val="000000">
                      <a:alpha val="65000"/>
                    </a:srgbClr>
                  </a:innerShdw>
                </a:effectLst>
                <a:latin typeface="Calibri" pitchFamily="34" charset="0"/>
              </a:rPr>
              <a:t>Four Types of Data Gaps and Recommended Next Steps</a:t>
            </a:r>
          </a:p>
        </p:txBody>
      </p:sp>
      <p:sp>
        <p:nvSpPr>
          <p:cNvPr id="64515" name="TextBox 4"/>
          <p:cNvSpPr txBox="1">
            <a:spLocks noChangeArrowheads="1"/>
          </p:cNvSpPr>
          <p:nvPr/>
        </p:nvSpPr>
        <p:spPr bwMode="auto">
          <a:xfrm>
            <a:off x="490538" y="1560513"/>
            <a:ext cx="8382000"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defRPr sz="3400" b="1">
                <a:solidFill>
                  <a:srgbClr val="FFFF66"/>
                </a:solidFill>
                <a:latin typeface="Trebuchet MS" pitchFamily="34" charset="0"/>
              </a:defRPr>
            </a:lvl1pPr>
            <a:lvl2pPr marL="742950" indent="-285750" eaLnBrk="0" hangingPunct="0">
              <a:defRPr sz="3400" b="1">
                <a:solidFill>
                  <a:srgbClr val="FFFF66"/>
                </a:solidFill>
                <a:latin typeface="Trebuchet MS" pitchFamily="34" charset="0"/>
              </a:defRPr>
            </a:lvl2pPr>
            <a:lvl3pPr marL="1143000" indent="-228600" eaLnBrk="0" hangingPunct="0">
              <a:defRPr sz="3400" b="1">
                <a:solidFill>
                  <a:srgbClr val="FFFF66"/>
                </a:solidFill>
                <a:latin typeface="Trebuchet MS" pitchFamily="34" charset="0"/>
              </a:defRPr>
            </a:lvl3pPr>
            <a:lvl4pPr marL="1600200" indent="-228600" eaLnBrk="0" hangingPunct="0">
              <a:defRPr sz="3400" b="1">
                <a:solidFill>
                  <a:srgbClr val="FFFF66"/>
                </a:solidFill>
                <a:latin typeface="Trebuchet MS" pitchFamily="34" charset="0"/>
              </a:defRPr>
            </a:lvl4pPr>
            <a:lvl5pPr marL="2057400" indent="-228600" eaLnBrk="0" hangingPunct="0">
              <a:defRPr sz="3400" b="1">
                <a:solidFill>
                  <a:srgbClr val="FFFF66"/>
                </a:solidFill>
                <a:latin typeface="Trebuchet MS" pitchFamily="34" charset="0"/>
              </a:defRPr>
            </a:lvl5pPr>
            <a:lvl6pPr marL="2514600" indent="-228600" eaLnBrk="0" fontAlgn="base" hangingPunct="0">
              <a:spcBef>
                <a:spcPct val="0"/>
              </a:spcBef>
              <a:spcAft>
                <a:spcPct val="0"/>
              </a:spcAft>
              <a:defRPr sz="3400" b="1">
                <a:solidFill>
                  <a:srgbClr val="FFFF66"/>
                </a:solidFill>
                <a:latin typeface="Trebuchet MS" pitchFamily="34" charset="0"/>
              </a:defRPr>
            </a:lvl6pPr>
            <a:lvl7pPr marL="2971800" indent="-228600" eaLnBrk="0" fontAlgn="base" hangingPunct="0">
              <a:spcBef>
                <a:spcPct val="0"/>
              </a:spcBef>
              <a:spcAft>
                <a:spcPct val="0"/>
              </a:spcAft>
              <a:defRPr sz="3400" b="1">
                <a:solidFill>
                  <a:srgbClr val="FFFF66"/>
                </a:solidFill>
                <a:latin typeface="Trebuchet MS" pitchFamily="34" charset="0"/>
              </a:defRPr>
            </a:lvl7pPr>
            <a:lvl8pPr marL="3429000" indent="-228600" eaLnBrk="0" fontAlgn="base" hangingPunct="0">
              <a:spcBef>
                <a:spcPct val="0"/>
              </a:spcBef>
              <a:spcAft>
                <a:spcPct val="0"/>
              </a:spcAft>
              <a:defRPr sz="3400" b="1">
                <a:solidFill>
                  <a:srgbClr val="FFFF66"/>
                </a:solidFill>
                <a:latin typeface="Trebuchet MS" pitchFamily="34" charset="0"/>
              </a:defRPr>
            </a:lvl8pPr>
            <a:lvl9pPr marL="3886200" indent="-228600" eaLnBrk="0" fontAlgn="base" hangingPunct="0">
              <a:spcBef>
                <a:spcPct val="0"/>
              </a:spcBef>
              <a:spcAft>
                <a:spcPct val="0"/>
              </a:spcAft>
              <a:defRPr sz="3400" b="1">
                <a:solidFill>
                  <a:srgbClr val="FFFF66"/>
                </a:solidFill>
                <a:latin typeface="Trebuchet MS" pitchFamily="34" charset="0"/>
              </a:defRPr>
            </a:lvl9pPr>
          </a:lstStyle>
          <a:p>
            <a:pPr eaLnBrk="1" hangingPunct="1">
              <a:spcBef>
                <a:spcPts val="1600"/>
              </a:spcBef>
              <a:buClr>
                <a:srgbClr val="FFC000"/>
              </a:buClr>
              <a:buFont typeface="Arial" charset="0"/>
              <a:buChar char="•"/>
            </a:pPr>
            <a:r>
              <a:rPr lang="en-US" sz="2800" b="0">
                <a:solidFill>
                  <a:schemeClr val="tx1"/>
                </a:solidFill>
                <a:latin typeface="Calibri" pitchFamily="34" charset="0"/>
              </a:rPr>
              <a:t>Develop and implement an NNE assessment framework for the Bay</a:t>
            </a:r>
          </a:p>
          <a:p>
            <a:pPr eaLnBrk="1" hangingPunct="1">
              <a:spcBef>
                <a:spcPts val="1600"/>
              </a:spcBef>
              <a:buClr>
                <a:srgbClr val="FFC000"/>
              </a:buClr>
              <a:buFont typeface="Arial" charset="0"/>
              <a:buChar char="•"/>
            </a:pPr>
            <a:r>
              <a:rPr lang="en-US" sz="2800" b="0">
                <a:solidFill>
                  <a:schemeClr val="tx1"/>
                </a:solidFill>
                <a:latin typeface="Calibri" pitchFamily="34" charset="0"/>
              </a:rPr>
              <a:t>Develop &amp; use models to link NNE response indicators to nutrient loads and other management controls</a:t>
            </a:r>
          </a:p>
          <a:p>
            <a:pPr eaLnBrk="1" hangingPunct="1">
              <a:spcBef>
                <a:spcPts val="1600"/>
              </a:spcBef>
              <a:buClr>
                <a:srgbClr val="FFC000"/>
              </a:buClr>
              <a:buFont typeface="Arial" charset="0"/>
              <a:buChar char="•"/>
            </a:pPr>
            <a:r>
              <a:rPr lang="en-US" sz="2800" b="0">
                <a:solidFill>
                  <a:schemeClr val="tx1"/>
                </a:solidFill>
                <a:latin typeface="Calibri" pitchFamily="34" charset="0"/>
              </a:rPr>
              <a:t>Develop &amp; implement monitoring program to support regular NNE assessments of SF Bay and validate the load –response models </a:t>
            </a:r>
          </a:p>
          <a:p>
            <a:pPr eaLnBrk="1" hangingPunct="1">
              <a:spcBef>
                <a:spcPts val="1600"/>
              </a:spcBef>
              <a:buClr>
                <a:srgbClr val="FFC000"/>
              </a:buClr>
              <a:buFont typeface="Arial" charset="0"/>
              <a:buChar char="•"/>
            </a:pPr>
            <a:r>
              <a:rPr lang="en-US" sz="2800" b="0">
                <a:solidFill>
                  <a:schemeClr val="tx1"/>
                </a:solidFill>
                <a:latin typeface="Calibri" pitchFamily="34" charset="0"/>
              </a:rPr>
              <a:t>Coordinate SF Bay NNE workplan with nutrient management in Delta</a:t>
            </a:r>
          </a:p>
        </p:txBody>
      </p:sp>
      <p:sp>
        <p:nvSpPr>
          <p:cNvPr id="64516" name="Rectangle 3"/>
          <p:cNvSpPr>
            <a:spLocks noChangeArrowheads="1"/>
          </p:cNvSpPr>
          <p:nvPr/>
        </p:nvSpPr>
        <p:spPr bwMode="auto">
          <a:xfrm>
            <a:off x="490538" y="2573338"/>
            <a:ext cx="8382000" cy="1000125"/>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287870"/>
            <a:ext cx="9144000" cy="707886"/>
          </a:xfrm>
          <a:prstGeom prst="rect">
            <a:avLst/>
          </a:prstGeom>
          <a:noFill/>
        </p:spPr>
        <p:txBody>
          <a:bodyPr>
            <a:spAutoFit/>
          </a:bodyPr>
          <a:lstStyle/>
          <a:p>
            <a:pPr algn="ctr" fontAlgn="auto">
              <a:spcBef>
                <a:spcPts val="0"/>
              </a:spcBef>
              <a:spcAft>
                <a:spcPts val="0"/>
              </a:spcAft>
              <a:defRPr/>
            </a:pPr>
            <a:r>
              <a:rPr lang="en-US" sz="4000" dirty="0">
                <a:ln w="1905"/>
                <a:solidFill>
                  <a:srgbClr val="FFC000"/>
                </a:solidFill>
                <a:effectLst>
                  <a:innerShdw blurRad="69850" dist="43180" dir="5400000">
                    <a:srgbClr val="000000">
                      <a:alpha val="65000"/>
                    </a:srgbClr>
                  </a:innerShdw>
                </a:effectLst>
                <a:latin typeface="Calibri" pitchFamily="34" charset="0"/>
              </a:rPr>
              <a:t>Development of Load-Response Models</a:t>
            </a:r>
          </a:p>
        </p:txBody>
      </p:sp>
      <p:sp>
        <p:nvSpPr>
          <p:cNvPr id="4103" name="TextBox 4"/>
          <p:cNvSpPr txBox="1">
            <a:spLocks noChangeArrowheads="1"/>
          </p:cNvSpPr>
          <p:nvPr/>
        </p:nvSpPr>
        <p:spPr bwMode="auto">
          <a:xfrm>
            <a:off x="490538" y="1509713"/>
            <a:ext cx="8382000" cy="2471737"/>
          </a:xfrm>
          <a:prstGeom prst="rect">
            <a:avLst/>
          </a:prstGeom>
          <a:noFill/>
          <a:ln w="9525">
            <a:noFill/>
            <a:miter lim="800000"/>
            <a:headEnd/>
            <a:tailEnd/>
          </a:ln>
        </p:spPr>
        <p:txBody>
          <a:bodyPr>
            <a:spAutoFit/>
          </a:bodyPr>
          <a:lstStyle/>
          <a:p>
            <a:pPr marL="225425" indent="-225425">
              <a:spcBef>
                <a:spcPts val="1600"/>
              </a:spcBef>
              <a:buClr>
                <a:srgbClr val="FFC000"/>
              </a:buClr>
              <a:defRPr/>
            </a:pPr>
            <a:r>
              <a:rPr lang="en-US" sz="3200" b="0" dirty="0">
                <a:solidFill>
                  <a:schemeClr val="tx1"/>
                </a:solidFill>
                <a:latin typeface="Calibri" pitchFamily="34" charset="0"/>
              </a:rPr>
              <a:t>Components</a:t>
            </a:r>
          </a:p>
          <a:p>
            <a:pPr marL="457200" indent="-457200">
              <a:spcBef>
                <a:spcPts val="1600"/>
              </a:spcBef>
              <a:buClr>
                <a:srgbClr val="FFC000"/>
              </a:buClr>
              <a:buFont typeface="Arial" pitchFamily="34" charset="0"/>
              <a:buChar char="•"/>
              <a:defRPr/>
            </a:pPr>
            <a:r>
              <a:rPr lang="en-US" sz="3200" b="0" dirty="0">
                <a:solidFill>
                  <a:schemeClr val="tx1"/>
                </a:solidFill>
                <a:latin typeface="Calibri" pitchFamily="34" charset="0"/>
              </a:rPr>
              <a:t>Assessment and models of nutrient loading from various sources</a:t>
            </a:r>
          </a:p>
          <a:p>
            <a:pPr marL="457200" indent="-457200">
              <a:spcBef>
                <a:spcPts val="1600"/>
              </a:spcBef>
              <a:buClr>
                <a:srgbClr val="FFC000"/>
              </a:buClr>
              <a:buFont typeface="Arial" pitchFamily="34" charset="0"/>
              <a:buChar char="•"/>
              <a:defRPr/>
            </a:pPr>
            <a:r>
              <a:rPr lang="en-US" sz="3200" b="0" dirty="0">
                <a:solidFill>
                  <a:schemeClr val="tx1"/>
                </a:solidFill>
                <a:latin typeface="Calibri" pitchFamily="34" charset="0"/>
              </a:rPr>
              <a:t>Models of NNE indicator response to loads</a:t>
            </a:r>
          </a:p>
        </p:txBody>
      </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287870"/>
            <a:ext cx="9144000" cy="1323439"/>
          </a:xfrm>
          <a:prstGeom prst="rect">
            <a:avLst/>
          </a:prstGeom>
          <a:noFill/>
        </p:spPr>
        <p:txBody>
          <a:bodyPr>
            <a:spAutoFit/>
          </a:bodyPr>
          <a:lstStyle/>
          <a:p>
            <a:pPr algn="ctr" fontAlgn="auto">
              <a:spcBef>
                <a:spcPts val="0"/>
              </a:spcBef>
              <a:spcAft>
                <a:spcPts val="0"/>
              </a:spcAft>
              <a:defRPr/>
            </a:pPr>
            <a:r>
              <a:rPr lang="en-US" sz="4000" dirty="0">
                <a:ln w="1905"/>
                <a:solidFill>
                  <a:srgbClr val="FFC000"/>
                </a:solidFill>
                <a:effectLst>
                  <a:innerShdw blurRad="69850" dist="43180" dir="5400000">
                    <a:srgbClr val="000000">
                      <a:alpha val="65000"/>
                    </a:srgbClr>
                  </a:innerShdw>
                </a:effectLst>
                <a:latin typeface="Calibri" pitchFamily="34" charset="0"/>
              </a:rPr>
              <a:t>Nutrient Loads to SF Bay: </a:t>
            </a:r>
          </a:p>
          <a:p>
            <a:pPr algn="ctr" fontAlgn="auto">
              <a:spcBef>
                <a:spcPts val="0"/>
              </a:spcBef>
              <a:spcAft>
                <a:spcPts val="0"/>
              </a:spcAft>
              <a:defRPr/>
            </a:pPr>
            <a:r>
              <a:rPr lang="en-US" sz="4000" dirty="0">
                <a:ln w="1905"/>
                <a:solidFill>
                  <a:srgbClr val="FFC000"/>
                </a:solidFill>
                <a:effectLst>
                  <a:innerShdw blurRad="69850" dist="43180" dir="5400000">
                    <a:srgbClr val="000000">
                      <a:alpha val="65000"/>
                    </a:srgbClr>
                  </a:innerShdw>
                </a:effectLst>
                <a:latin typeface="Calibri" pitchFamily="34" charset="0"/>
              </a:rPr>
              <a:t>What Are The Sources?</a:t>
            </a:r>
          </a:p>
        </p:txBody>
      </p:sp>
      <p:sp>
        <p:nvSpPr>
          <p:cNvPr id="66563" name="TextBox 4"/>
          <p:cNvSpPr txBox="1">
            <a:spLocks noChangeArrowheads="1"/>
          </p:cNvSpPr>
          <p:nvPr/>
        </p:nvSpPr>
        <p:spPr bwMode="auto">
          <a:xfrm>
            <a:off x="490538" y="1801813"/>
            <a:ext cx="8382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defRPr sz="3400" b="1">
                <a:solidFill>
                  <a:srgbClr val="FFFF66"/>
                </a:solidFill>
                <a:latin typeface="Trebuchet MS" pitchFamily="34" charset="0"/>
              </a:defRPr>
            </a:lvl1pPr>
            <a:lvl2pPr marL="742950" indent="-285750" eaLnBrk="0" hangingPunct="0">
              <a:defRPr sz="3400" b="1">
                <a:solidFill>
                  <a:srgbClr val="FFFF66"/>
                </a:solidFill>
                <a:latin typeface="Trebuchet MS" pitchFamily="34" charset="0"/>
              </a:defRPr>
            </a:lvl2pPr>
            <a:lvl3pPr marL="1143000" indent="-228600" eaLnBrk="0" hangingPunct="0">
              <a:defRPr sz="3400" b="1">
                <a:solidFill>
                  <a:srgbClr val="FFFF66"/>
                </a:solidFill>
                <a:latin typeface="Trebuchet MS" pitchFamily="34" charset="0"/>
              </a:defRPr>
            </a:lvl3pPr>
            <a:lvl4pPr marL="1600200" indent="-228600" eaLnBrk="0" hangingPunct="0">
              <a:defRPr sz="3400" b="1">
                <a:solidFill>
                  <a:srgbClr val="FFFF66"/>
                </a:solidFill>
                <a:latin typeface="Trebuchet MS" pitchFamily="34" charset="0"/>
              </a:defRPr>
            </a:lvl4pPr>
            <a:lvl5pPr marL="2057400" indent="-228600" eaLnBrk="0" hangingPunct="0">
              <a:defRPr sz="3400" b="1">
                <a:solidFill>
                  <a:srgbClr val="FFFF66"/>
                </a:solidFill>
                <a:latin typeface="Trebuchet MS" pitchFamily="34" charset="0"/>
              </a:defRPr>
            </a:lvl5pPr>
            <a:lvl6pPr marL="2514600" indent="-228600" eaLnBrk="0" fontAlgn="base" hangingPunct="0">
              <a:spcBef>
                <a:spcPct val="0"/>
              </a:spcBef>
              <a:spcAft>
                <a:spcPct val="0"/>
              </a:spcAft>
              <a:defRPr sz="3400" b="1">
                <a:solidFill>
                  <a:srgbClr val="FFFF66"/>
                </a:solidFill>
                <a:latin typeface="Trebuchet MS" pitchFamily="34" charset="0"/>
              </a:defRPr>
            </a:lvl6pPr>
            <a:lvl7pPr marL="2971800" indent="-228600" eaLnBrk="0" fontAlgn="base" hangingPunct="0">
              <a:spcBef>
                <a:spcPct val="0"/>
              </a:spcBef>
              <a:spcAft>
                <a:spcPct val="0"/>
              </a:spcAft>
              <a:defRPr sz="3400" b="1">
                <a:solidFill>
                  <a:srgbClr val="FFFF66"/>
                </a:solidFill>
                <a:latin typeface="Trebuchet MS" pitchFamily="34" charset="0"/>
              </a:defRPr>
            </a:lvl7pPr>
            <a:lvl8pPr marL="3429000" indent="-228600" eaLnBrk="0" fontAlgn="base" hangingPunct="0">
              <a:spcBef>
                <a:spcPct val="0"/>
              </a:spcBef>
              <a:spcAft>
                <a:spcPct val="0"/>
              </a:spcAft>
              <a:defRPr sz="3400" b="1">
                <a:solidFill>
                  <a:srgbClr val="FFFF66"/>
                </a:solidFill>
                <a:latin typeface="Trebuchet MS" pitchFamily="34" charset="0"/>
              </a:defRPr>
            </a:lvl8pPr>
            <a:lvl9pPr marL="3886200" indent="-228600" eaLnBrk="0" fontAlgn="base" hangingPunct="0">
              <a:spcBef>
                <a:spcPct val="0"/>
              </a:spcBef>
              <a:spcAft>
                <a:spcPct val="0"/>
              </a:spcAft>
              <a:defRPr sz="3400" b="1">
                <a:solidFill>
                  <a:srgbClr val="FFFF66"/>
                </a:solidFill>
                <a:latin typeface="Trebuchet MS" pitchFamily="34" charset="0"/>
              </a:defRPr>
            </a:lvl9pPr>
          </a:lstStyle>
          <a:p>
            <a:pPr eaLnBrk="1" hangingPunct="1">
              <a:spcBef>
                <a:spcPts val="1600"/>
              </a:spcBef>
              <a:buClr>
                <a:srgbClr val="FFC000"/>
              </a:buClr>
            </a:pPr>
            <a:endParaRPr lang="en-US" sz="3200" b="0">
              <a:solidFill>
                <a:schemeClr val="tx1"/>
              </a:solidFill>
              <a:latin typeface="Calibri" pitchFamily="34" charset="0"/>
            </a:endParaRPr>
          </a:p>
        </p:txBody>
      </p:sp>
      <p:sp>
        <p:nvSpPr>
          <p:cNvPr id="66564" name="TextBox 4"/>
          <p:cNvSpPr txBox="1">
            <a:spLocks noChangeArrowheads="1"/>
          </p:cNvSpPr>
          <p:nvPr/>
        </p:nvSpPr>
        <p:spPr bwMode="auto">
          <a:xfrm>
            <a:off x="490538" y="1695450"/>
            <a:ext cx="838200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3400" b="1">
                <a:solidFill>
                  <a:srgbClr val="FFFF66"/>
                </a:solidFill>
                <a:latin typeface="Trebuchet MS" pitchFamily="34" charset="0"/>
              </a:defRPr>
            </a:lvl1pPr>
            <a:lvl2pPr marL="742950" indent="-285750" eaLnBrk="0" hangingPunct="0">
              <a:defRPr sz="3400" b="1">
                <a:solidFill>
                  <a:srgbClr val="FFFF66"/>
                </a:solidFill>
                <a:latin typeface="Trebuchet MS" pitchFamily="34" charset="0"/>
              </a:defRPr>
            </a:lvl2pPr>
            <a:lvl3pPr marL="1143000" indent="-228600" eaLnBrk="0" hangingPunct="0">
              <a:defRPr sz="3400" b="1">
                <a:solidFill>
                  <a:srgbClr val="FFFF66"/>
                </a:solidFill>
                <a:latin typeface="Trebuchet MS" pitchFamily="34" charset="0"/>
              </a:defRPr>
            </a:lvl3pPr>
            <a:lvl4pPr marL="1600200" indent="-228600" eaLnBrk="0" hangingPunct="0">
              <a:defRPr sz="3400" b="1">
                <a:solidFill>
                  <a:srgbClr val="FFFF66"/>
                </a:solidFill>
                <a:latin typeface="Trebuchet MS" pitchFamily="34" charset="0"/>
              </a:defRPr>
            </a:lvl4pPr>
            <a:lvl5pPr marL="2057400" indent="-228600" eaLnBrk="0" hangingPunct="0">
              <a:defRPr sz="3400" b="1">
                <a:solidFill>
                  <a:srgbClr val="FFFF66"/>
                </a:solidFill>
                <a:latin typeface="Trebuchet MS" pitchFamily="34" charset="0"/>
              </a:defRPr>
            </a:lvl5pPr>
            <a:lvl6pPr marL="2514600" indent="-228600" eaLnBrk="0" fontAlgn="base" hangingPunct="0">
              <a:spcBef>
                <a:spcPct val="0"/>
              </a:spcBef>
              <a:spcAft>
                <a:spcPct val="0"/>
              </a:spcAft>
              <a:defRPr sz="3400" b="1">
                <a:solidFill>
                  <a:srgbClr val="FFFF66"/>
                </a:solidFill>
                <a:latin typeface="Trebuchet MS" pitchFamily="34" charset="0"/>
              </a:defRPr>
            </a:lvl6pPr>
            <a:lvl7pPr marL="2971800" indent="-228600" eaLnBrk="0" fontAlgn="base" hangingPunct="0">
              <a:spcBef>
                <a:spcPct val="0"/>
              </a:spcBef>
              <a:spcAft>
                <a:spcPct val="0"/>
              </a:spcAft>
              <a:defRPr sz="3400" b="1">
                <a:solidFill>
                  <a:srgbClr val="FFFF66"/>
                </a:solidFill>
                <a:latin typeface="Trebuchet MS" pitchFamily="34" charset="0"/>
              </a:defRPr>
            </a:lvl7pPr>
            <a:lvl8pPr marL="3429000" indent="-228600" eaLnBrk="0" fontAlgn="base" hangingPunct="0">
              <a:spcBef>
                <a:spcPct val="0"/>
              </a:spcBef>
              <a:spcAft>
                <a:spcPct val="0"/>
              </a:spcAft>
              <a:defRPr sz="3400" b="1">
                <a:solidFill>
                  <a:srgbClr val="FFFF66"/>
                </a:solidFill>
                <a:latin typeface="Trebuchet MS" pitchFamily="34" charset="0"/>
              </a:defRPr>
            </a:lvl8pPr>
            <a:lvl9pPr marL="3886200" indent="-228600" eaLnBrk="0" fontAlgn="base" hangingPunct="0">
              <a:spcBef>
                <a:spcPct val="0"/>
              </a:spcBef>
              <a:spcAft>
                <a:spcPct val="0"/>
              </a:spcAft>
              <a:defRPr sz="3400" b="1">
                <a:solidFill>
                  <a:srgbClr val="FFFF66"/>
                </a:solidFill>
                <a:latin typeface="Trebuchet MS" pitchFamily="34" charset="0"/>
              </a:defRPr>
            </a:lvl9pPr>
          </a:lstStyle>
          <a:p>
            <a:pPr eaLnBrk="1" hangingPunct="1">
              <a:spcBef>
                <a:spcPts val="1600"/>
              </a:spcBef>
              <a:buClr>
                <a:srgbClr val="FFC000"/>
              </a:buClr>
              <a:buFont typeface="Arial" charset="0"/>
              <a:buChar char="•"/>
            </a:pPr>
            <a:r>
              <a:rPr lang="en-US" sz="3200" b="0">
                <a:solidFill>
                  <a:schemeClr val="tx1"/>
                </a:solidFill>
                <a:latin typeface="Calibri" pitchFamily="34" charset="0"/>
              </a:rPr>
              <a:t>Atmospheric Deposition</a:t>
            </a:r>
          </a:p>
          <a:p>
            <a:pPr eaLnBrk="1" hangingPunct="1">
              <a:spcBef>
                <a:spcPts val="1600"/>
              </a:spcBef>
              <a:buClr>
                <a:srgbClr val="FFC000"/>
              </a:buClr>
              <a:buFont typeface="Arial" charset="0"/>
              <a:buChar char="•"/>
            </a:pPr>
            <a:r>
              <a:rPr lang="en-US" sz="3200" b="0">
                <a:solidFill>
                  <a:schemeClr val="tx1"/>
                </a:solidFill>
                <a:latin typeface="Calibri" pitchFamily="34" charset="0"/>
              </a:rPr>
              <a:t>Terrestrial Loads from Delta</a:t>
            </a:r>
          </a:p>
          <a:p>
            <a:pPr eaLnBrk="1" hangingPunct="1">
              <a:spcBef>
                <a:spcPts val="1600"/>
              </a:spcBef>
              <a:buClr>
                <a:srgbClr val="FFC000"/>
              </a:buClr>
              <a:buFont typeface="Arial" charset="0"/>
              <a:buChar char="•"/>
            </a:pPr>
            <a:r>
              <a:rPr lang="en-US" sz="3200" b="0">
                <a:solidFill>
                  <a:schemeClr val="tx1"/>
                </a:solidFill>
                <a:latin typeface="Calibri" pitchFamily="34" charset="0"/>
              </a:rPr>
              <a:t>Municipal Effluent</a:t>
            </a:r>
          </a:p>
          <a:p>
            <a:pPr eaLnBrk="1" hangingPunct="1">
              <a:spcBef>
                <a:spcPts val="1600"/>
              </a:spcBef>
              <a:buClr>
                <a:srgbClr val="FFC000"/>
              </a:buClr>
              <a:buFont typeface="Arial" charset="0"/>
              <a:buChar char="•"/>
            </a:pPr>
            <a:r>
              <a:rPr lang="en-US" sz="3200" b="0">
                <a:solidFill>
                  <a:schemeClr val="tx1"/>
                </a:solidFill>
                <a:latin typeface="Calibri" pitchFamily="34" charset="0"/>
              </a:rPr>
              <a:t>Industrial Effluent</a:t>
            </a:r>
          </a:p>
          <a:p>
            <a:pPr eaLnBrk="1" hangingPunct="1">
              <a:spcBef>
                <a:spcPts val="1600"/>
              </a:spcBef>
              <a:buClr>
                <a:srgbClr val="FFC000"/>
              </a:buClr>
              <a:buFont typeface="Arial" charset="0"/>
              <a:buChar char="•"/>
            </a:pPr>
            <a:r>
              <a:rPr lang="en-US" sz="3200" b="0">
                <a:solidFill>
                  <a:schemeClr val="tx1"/>
                </a:solidFill>
                <a:latin typeface="Calibri" pitchFamily="34" charset="0"/>
              </a:rPr>
              <a:t>Stormwater</a:t>
            </a:r>
          </a:p>
          <a:p>
            <a:pPr eaLnBrk="1" hangingPunct="1">
              <a:spcBef>
                <a:spcPts val="1600"/>
              </a:spcBef>
              <a:buClr>
                <a:srgbClr val="FFC000"/>
              </a:buClr>
              <a:buFont typeface="Arial" charset="0"/>
              <a:buChar char="•"/>
            </a:pPr>
            <a:r>
              <a:rPr lang="en-US" sz="3200" b="0">
                <a:solidFill>
                  <a:schemeClr val="tx1"/>
                </a:solidFill>
                <a:latin typeface="Calibri" pitchFamily="34" charset="0"/>
              </a:rPr>
              <a:t>Groundwater</a:t>
            </a:r>
          </a:p>
          <a:p>
            <a:pPr eaLnBrk="1" hangingPunct="1">
              <a:spcBef>
                <a:spcPts val="1600"/>
              </a:spcBef>
              <a:buClr>
                <a:srgbClr val="FFC000"/>
              </a:buClr>
              <a:buFont typeface="Arial" charset="0"/>
              <a:buChar char="•"/>
            </a:pPr>
            <a:r>
              <a:rPr lang="en-US" sz="3200" b="0">
                <a:solidFill>
                  <a:schemeClr val="tx1"/>
                </a:solidFill>
                <a:latin typeface="Calibri" pitchFamily="34" charset="0"/>
              </a:rPr>
              <a:t>Exchange with Coastal Ocean</a:t>
            </a:r>
          </a:p>
        </p:txBody>
      </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287870"/>
            <a:ext cx="9144000" cy="1569660"/>
          </a:xfrm>
          <a:prstGeom prst="rect">
            <a:avLst/>
          </a:prstGeom>
          <a:noFill/>
        </p:spPr>
        <p:txBody>
          <a:bodyPr>
            <a:spAutoFit/>
          </a:bodyPr>
          <a:lstStyle/>
          <a:p>
            <a:pPr algn="ctr" fontAlgn="auto">
              <a:spcBef>
                <a:spcPts val="0"/>
              </a:spcBef>
              <a:spcAft>
                <a:spcPts val="0"/>
              </a:spcAft>
              <a:defRPr/>
            </a:pPr>
            <a:r>
              <a:rPr lang="en-US" sz="3200" dirty="0">
                <a:ln w="1905"/>
                <a:solidFill>
                  <a:srgbClr val="FFC000"/>
                </a:solidFill>
                <a:effectLst>
                  <a:innerShdw blurRad="69850" dist="43180" dir="5400000">
                    <a:srgbClr val="000000">
                      <a:alpha val="65000"/>
                    </a:srgbClr>
                  </a:innerShdw>
                </a:effectLst>
                <a:latin typeface="Calibri" pitchFamily="34" charset="0"/>
              </a:rPr>
              <a:t>Nutrient Load Data Gaps and Next Steps: Atmospheric Deposition, Loads From Delta, &amp; Municipal Effluent </a:t>
            </a:r>
          </a:p>
        </p:txBody>
      </p:sp>
      <p:sp>
        <p:nvSpPr>
          <p:cNvPr id="67587" name="TextBox 4"/>
          <p:cNvSpPr txBox="1">
            <a:spLocks noChangeArrowheads="1"/>
          </p:cNvSpPr>
          <p:nvPr/>
        </p:nvSpPr>
        <p:spPr bwMode="auto">
          <a:xfrm>
            <a:off x="490538" y="1801813"/>
            <a:ext cx="8382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defRPr sz="3400" b="1">
                <a:solidFill>
                  <a:srgbClr val="FFFF66"/>
                </a:solidFill>
                <a:latin typeface="Trebuchet MS" pitchFamily="34" charset="0"/>
              </a:defRPr>
            </a:lvl1pPr>
            <a:lvl2pPr marL="742950" indent="-285750" eaLnBrk="0" hangingPunct="0">
              <a:defRPr sz="3400" b="1">
                <a:solidFill>
                  <a:srgbClr val="FFFF66"/>
                </a:solidFill>
                <a:latin typeface="Trebuchet MS" pitchFamily="34" charset="0"/>
              </a:defRPr>
            </a:lvl2pPr>
            <a:lvl3pPr marL="1143000" indent="-228600" eaLnBrk="0" hangingPunct="0">
              <a:defRPr sz="3400" b="1">
                <a:solidFill>
                  <a:srgbClr val="FFFF66"/>
                </a:solidFill>
                <a:latin typeface="Trebuchet MS" pitchFamily="34" charset="0"/>
              </a:defRPr>
            </a:lvl3pPr>
            <a:lvl4pPr marL="1600200" indent="-228600" eaLnBrk="0" hangingPunct="0">
              <a:defRPr sz="3400" b="1">
                <a:solidFill>
                  <a:srgbClr val="FFFF66"/>
                </a:solidFill>
                <a:latin typeface="Trebuchet MS" pitchFamily="34" charset="0"/>
              </a:defRPr>
            </a:lvl4pPr>
            <a:lvl5pPr marL="2057400" indent="-228600" eaLnBrk="0" hangingPunct="0">
              <a:defRPr sz="3400" b="1">
                <a:solidFill>
                  <a:srgbClr val="FFFF66"/>
                </a:solidFill>
                <a:latin typeface="Trebuchet MS" pitchFamily="34" charset="0"/>
              </a:defRPr>
            </a:lvl5pPr>
            <a:lvl6pPr marL="2514600" indent="-228600" eaLnBrk="0" fontAlgn="base" hangingPunct="0">
              <a:spcBef>
                <a:spcPct val="0"/>
              </a:spcBef>
              <a:spcAft>
                <a:spcPct val="0"/>
              </a:spcAft>
              <a:defRPr sz="3400" b="1">
                <a:solidFill>
                  <a:srgbClr val="FFFF66"/>
                </a:solidFill>
                <a:latin typeface="Trebuchet MS" pitchFamily="34" charset="0"/>
              </a:defRPr>
            </a:lvl6pPr>
            <a:lvl7pPr marL="2971800" indent="-228600" eaLnBrk="0" fontAlgn="base" hangingPunct="0">
              <a:spcBef>
                <a:spcPct val="0"/>
              </a:spcBef>
              <a:spcAft>
                <a:spcPct val="0"/>
              </a:spcAft>
              <a:defRPr sz="3400" b="1">
                <a:solidFill>
                  <a:srgbClr val="FFFF66"/>
                </a:solidFill>
                <a:latin typeface="Trebuchet MS" pitchFamily="34" charset="0"/>
              </a:defRPr>
            </a:lvl7pPr>
            <a:lvl8pPr marL="3429000" indent="-228600" eaLnBrk="0" fontAlgn="base" hangingPunct="0">
              <a:spcBef>
                <a:spcPct val="0"/>
              </a:spcBef>
              <a:spcAft>
                <a:spcPct val="0"/>
              </a:spcAft>
              <a:defRPr sz="3400" b="1">
                <a:solidFill>
                  <a:srgbClr val="FFFF66"/>
                </a:solidFill>
                <a:latin typeface="Trebuchet MS" pitchFamily="34" charset="0"/>
              </a:defRPr>
            </a:lvl8pPr>
            <a:lvl9pPr marL="3886200" indent="-228600" eaLnBrk="0" fontAlgn="base" hangingPunct="0">
              <a:spcBef>
                <a:spcPct val="0"/>
              </a:spcBef>
              <a:spcAft>
                <a:spcPct val="0"/>
              </a:spcAft>
              <a:defRPr sz="3400" b="1">
                <a:solidFill>
                  <a:srgbClr val="FFFF66"/>
                </a:solidFill>
                <a:latin typeface="Trebuchet MS" pitchFamily="34" charset="0"/>
              </a:defRPr>
            </a:lvl9pPr>
          </a:lstStyle>
          <a:p>
            <a:pPr eaLnBrk="1" hangingPunct="1">
              <a:spcBef>
                <a:spcPts val="1600"/>
              </a:spcBef>
              <a:buClr>
                <a:srgbClr val="FFC000"/>
              </a:buClr>
            </a:pPr>
            <a:endParaRPr lang="en-US" sz="3200" b="0">
              <a:solidFill>
                <a:schemeClr val="tx1"/>
              </a:solidFill>
              <a:latin typeface="Calibri" pitchFamily="34" charset="0"/>
            </a:endParaRPr>
          </a:p>
        </p:txBody>
      </p:sp>
      <p:pic>
        <p:nvPicPr>
          <p:cNvPr id="67588" name="Picture 1"/>
          <p:cNvPicPr>
            <a:picLocks noChangeAspect="1" noChangeArrowheads="1"/>
          </p:cNvPicPr>
          <p:nvPr/>
        </p:nvPicPr>
        <p:blipFill>
          <a:blip r:embed="rId3">
            <a:extLst>
              <a:ext uri="{28A0092B-C50C-407E-A947-70E740481C1C}">
                <a14:useLocalDpi xmlns:a14="http://schemas.microsoft.com/office/drawing/2010/main" val="0"/>
              </a:ext>
            </a:extLst>
          </a:blip>
          <a:srcRect l="2649" t="159" r="2361" b="48538"/>
          <a:stretch>
            <a:fillRect/>
          </a:stretch>
        </p:blipFill>
        <p:spPr bwMode="auto">
          <a:xfrm>
            <a:off x="254000" y="2098675"/>
            <a:ext cx="8618538"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287870"/>
            <a:ext cx="9144000" cy="1569660"/>
          </a:xfrm>
          <a:prstGeom prst="rect">
            <a:avLst/>
          </a:prstGeom>
          <a:noFill/>
        </p:spPr>
        <p:txBody>
          <a:bodyPr>
            <a:spAutoFit/>
          </a:bodyPr>
          <a:lstStyle/>
          <a:p>
            <a:pPr algn="ctr" fontAlgn="auto">
              <a:spcBef>
                <a:spcPts val="0"/>
              </a:spcBef>
              <a:spcAft>
                <a:spcPts val="0"/>
              </a:spcAft>
              <a:defRPr/>
            </a:pPr>
            <a:r>
              <a:rPr lang="en-US" sz="3200" dirty="0">
                <a:ln w="1905"/>
                <a:solidFill>
                  <a:srgbClr val="FFC000"/>
                </a:solidFill>
                <a:effectLst>
                  <a:innerShdw blurRad="69850" dist="43180" dir="5400000">
                    <a:srgbClr val="000000">
                      <a:alpha val="65000"/>
                    </a:srgbClr>
                  </a:innerShdw>
                </a:effectLst>
                <a:latin typeface="Calibri" pitchFamily="34" charset="0"/>
              </a:rPr>
              <a:t>Nutrient Load Data Gaps and Next Steps:</a:t>
            </a:r>
          </a:p>
          <a:p>
            <a:pPr algn="ctr" fontAlgn="auto">
              <a:spcBef>
                <a:spcPts val="0"/>
              </a:spcBef>
              <a:spcAft>
                <a:spcPts val="0"/>
              </a:spcAft>
              <a:defRPr/>
            </a:pPr>
            <a:r>
              <a:rPr lang="en-US" sz="3200" dirty="0">
                <a:ln w="1905"/>
                <a:solidFill>
                  <a:srgbClr val="FFC000"/>
                </a:solidFill>
                <a:effectLst>
                  <a:innerShdw blurRad="69850" dist="43180" dir="5400000">
                    <a:srgbClr val="000000">
                      <a:alpha val="65000"/>
                    </a:srgbClr>
                  </a:innerShdw>
                </a:effectLst>
                <a:latin typeface="Calibri" pitchFamily="34" charset="0"/>
              </a:rPr>
              <a:t> Industrial Effluent, Stormwater, Groundwater &amp; Exchange with Coastal Ocean</a:t>
            </a:r>
          </a:p>
        </p:txBody>
      </p:sp>
      <p:sp>
        <p:nvSpPr>
          <p:cNvPr id="68611" name="TextBox 4"/>
          <p:cNvSpPr txBox="1">
            <a:spLocks noChangeArrowheads="1"/>
          </p:cNvSpPr>
          <p:nvPr/>
        </p:nvSpPr>
        <p:spPr bwMode="auto">
          <a:xfrm>
            <a:off x="490538" y="1801813"/>
            <a:ext cx="8382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defRPr sz="3400" b="1">
                <a:solidFill>
                  <a:srgbClr val="FFFF66"/>
                </a:solidFill>
                <a:latin typeface="Trebuchet MS" pitchFamily="34" charset="0"/>
              </a:defRPr>
            </a:lvl1pPr>
            <a:lvl2pPr marL="742950" indent="-285750" eaLnBrk="0" hangingPunct="0">
              <a:defRPr sz="3400" b="1">
                <a:solidFill>
                  <a:srgbClr val="FFFF66"/>
                </a:solidFill>
                <a:latin typeface="Trebuchet MS" pitchFamily="34" charset="0"/>
              </a:defRPr>
            </a:lvl2pPr>
            <a:lvl3pPr marL="1143000" indent="-228600" eaLnBrk="0" hangingPunct="0">
              <a:defRPr sz="3400" b="1">
                <a:solidFill>
                  <a:srgbClr val="FFFF66"/>
                </a:solidFill>
                <a:latin typeface="Trebuchet MS" pitchFamily="34" charset="0"/>
              </a:defRPr>
            </a:lvl3pPr>
            <a:lvl4pPr marL="1600200" indent="-228600" eaLnBrk="0" hangingPunct="0">
              <a:defRPr sz="3400" b="1">
                <a:solidFill>
                  <a:srgbClr val="FFFF66"/>
                </a:solidFill>
                <a:latin typeface="Trebuchet MS" pitchFamily="34" charset="0"/>
              </a:defRPr>
            </a:lvl4pPr>
            <a:lvl5pPr marL="2057400" indent="-228600" eaLnBrk="0" hangingPunct="0">
              <a:defRPr sz="3400" b="1">
                <a:solidFill>
                  <a:srgbClr val="FFFF66"/>
                </a:solidFill>
                <a:latin typeface="Trebuchet MS" pitchFamily="34" charset="0"/>
              </a:defRPr>
            </a:lvl5pPr>
            <a:lvl6pPr marL="2514600" indent="-228600" eaLnBrk="0" fontAlgn="base" hangingPunct="0">
              <a:spcBef>
                <a:spcPct val="0"/>
              </a:spcBef>
              <a:spcAft>
                <a:spcPct val="0"/>
              </a:spcAft>
              <a:defRPr sz="3400" b="1">
                <a:solidFill>
                  <a:srgbClr val="FFFF66"/>
                </a:solidFill>
                <a:latin typeface="Trebuchet MS" pitchFamily="34" charset="0"/>
              </a:defRPr>
            </a:lvl6pPr>
            <a:lvl7pPr marL="2971800" indent="-228600" eaLnBrk="0" fontAlgn="base" hangingPunct="0">
              <a:spcBef>
                <a:spcPct val="0"/>
              </a:spcBef>
              <a:spcAft>
                <a:spcPct val="0"/>
              </a:spcAft>
              <a:defRPr sz="3400" b="1">
                <a:solidFill>
                  <a:srgbClr val="FFFF66"/>
                </a:solidFill>
                <a:latin typeface="Trebuchet MS" pitchFamily="34" charset="0"/>
              </a:defRPr>
            </a:lvl7pPr>
            <a:lvl8pPr marL="3429000" indent="-228600" eaLnBrk="0" fontAlgn="base" hangingPunct="0">
              <a:spcBef>
                <a:spcPct val="0"/>
              </a:spcBef>
              <a:spcAft>
                <a:spcPct val="0"/>
              </a:spcAft>
              <a:defRPr sz="3400" b="1">
                <a:solidFill>
                  <a:srgbClr val="FFFF66"/>
                </a:solidFill>
                <a:latin typeface="Trebuchet MS" pitchFamily="34" charset="0"/>
              </a:defRPr>
            </a:lvl8pPr>
            <a:lvl9pPr marL="3886200" indent="-228600" eaLnBrk="0" fontAlgn="base" hangingPunct="0">
              <a:spcBef>
                <a:spcPct val="0"/>
              </a:spcBef>
              <a:spcAft>
                <a:spcPct val="0"/>
              </a:spcAft>
              <a:defRPr sz="3400" b="1">
                <a:solidFill>
                  <a:srgbClr val="FFFF66"/>
                </a:solidFill>
                <a:latin typeface="Trebuchet MS" pitchFamily="34" charset="0"/>
              </a:defRPr>
            </a:lvl9pPr>
          </a:lstStyle>
          <a:p>
            <a:pPr eaLnBrk="1" hangingPunct="1">
              <a:spcBef>
                <a:spcPts val="1600"/>
              </a:spcBef>
              <a:buClr>
                <a:srgbClr val="FFC000"/>
              </a:buClr>
            </a:pPr>
            <a:endParaRPr lang="en-US" sz="3200" b="0">
              <a:solidFill>
                <a:schemeClr val="tx1"/>
              </a:solidFill>
              <a:latin typeface="Calibri" pitchFamily="34" charset="0"/>
            </a:endParaRPr>
          </a:p>
        </p:txBody>
      </p:sp>
      <p:pic>
        <p:nvPicPr>
          <p:cNvPr id="68612" name="Picture 1"/>
          <p:cNvPicPr>
            <a:picLocks noChangeAspect="1" noChangeArrowheads="1"/>
          </p:cNvPicPr>
          <p:nvPr/>
        </p:nvPicPr>
        <p:blipFill>
          <a:blip r:embed="rId3">
            <a:extLst>
              <a:ext uri="{28A0092B-C50C-407E-A947-70E740481C1C}">
                <a14:useLocalDpi xmlns:a14="http://schemas.microsoft.com/office/drawing/2010/main" val="0"/>
              </a:ext>
            </a:extLst>
          </a:blip>
          <a:srcRect l="2649" t="159" r="2361" b="48538"/>
          <a:stretch>
            <a:fillRect/>
          </a:stretch>
        </p:blipFill>
        <p:spPr bwMode="auto">
          <a:xfrm>
            <a:off x="254000" y="2098675"/>
            <a:ext cx="8618538"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1"/>
          <p:cNvPicPr>
            <a:picLocks noChangeAspect="1" noChangeArrowheads="1"/>
          </p:cNvPicPr>
          <p:nvPr/>
        </p:nvPicPr>
        <p:blipFill>
          <a:blip r:embed="rId3">
            <a:extLst>
              <a:ext uri="{28A0092B-C50C-407E-A947-70E740481C1C}">
                <a14:useLocalDpi xmlns:a14="http://schemas.microsoft.com/office/drawing/2010/main" val="0"/>
              </a:ext>
            </a:extLst>
          </a:blip>
          <a:srcRect l="2649" t="52162" r="2361" b="2799"/>
          <a:stretch>
            <a:fillRect/>
          </a:stretch>
        </p:blipFill>
        <p:spPr bwMode="auto">
          <a:xfrm>
            <a:off x="254000" y="2506663"/>
            <a:ext cx="8618538"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40215"/>
            <a:ext cx="9144000" cy="1323439"/>
          </a:xfrm>
          <a:prstGeom prst="rect">
            <a:avLst/>
          </a:prstGeom>
          <a:noFill/>
        </p:spPr>
        <p:txBody>
          <a:bodyPr>
            <a:spAutoFit/>
          </a:bodyPr>
          <a:lstStyle/>
          <a:p>
            <a:pPr algn="ctr" fontAlgn="auto">
              <a:spcBef>
                <a:spcPts val="0"/>
              </a:spcBef>
              <a:spcAft>
                <a:spcPts val="0"/>
              </a:spcAft>
              <a:defRPr/>
            </a:pPr>
            <a:r>
              <a:rPr lang="en-US" sz="4000" dirty="0">
                <a:ln w="1905"/>
                <a:solidFill>
                  <a:srgbClr val="FFC000"/>
                </a:solidFill>
                <a:effectLst>
                  <a:innerShdw blurRad="69850" dist="43180" dir="5400000">
                    <a:srgbClr val="000000">
                      <a:alpha val="65000"/>
                    </a:srgbClr>
                  </a:innerShdw>
                </a:effectLst>
                <a:latin typeface="Calibri" pitchFamily="34" charset="0"/>
              </a:rPr>
              <a:t>Development of Load-Response Models: Chesapeake Bay Example</a:t>
            </a:r>
          </a:p>
        </p:txBody>
      </p:sp>
      <p:sp>
        <p:nvSpPr>
          <p:cNvPr id="4103" name="TextBox 4"/>
          <p:cNvSpPr txBox="1">
            <a:spLocks noChangeArrowheads="1"/>
          </p:cNvSpPr>
          <p:nvPr/>
        </p:nvSpPr>
        <p:spPr bwMode="auto">
          <a:xfrm>
            <a:off x="490538" y="2201863"/>
            <a:ext cx="8382000" cy="2471737"/>
          </a:xfrm>
          <a:prstGeom prst="rect">
            <a:avLst/>
          </a:prstGeom>
          <a:noFill/>
          <a:ln w="9525">
            <a:noFill/>
            <a:miter lim="800000"/>
            <a:headEnd/>
            <a:tailEnd/>
          </a:ln>
        </p:spPr>
        <p:txBody>
          <a:bodyPr>
            <a:spAutoFit/>
          </a:bodyPr>
          <a:lstStyle/>
          <a:p>
            <a:pPr marL="225425" indent="-225425">
              <a:spcBef>
                <a:spcPts val="1600"/>
              </a:spcBef>
              <a:buClr>
                <a:srgbClr val="FFC000"/>
              </a:buClr>
              <a:defRPr/>
            </a:pPr>
            <a:r>
              <a:rPr lang="en-US" sz="3200" b="0" dirty="0">
                <a:solidFill>
                  <a:schemeClr val="tx1"/>
                </a:solidFill>
                <a:latin typeface="Calibri" pitchFamily="34" charset="0"/>
              </a:rPr>
              <a:t>Two Types:</a:t>
            </a:r>
          </a:p>
          <a:p>
            <a:pPr marL="457200" indent="-457200">
              <a:spcBef>
                <a:spcPts val="1600"/>
              </a:spcBef>
              <a:buClr>
                <a:schemeClr val="tx1"/>
              </a:buClr>
              <a:buFont typeface="Arial" pitchFamily="34" charset="0"/>
              <a:buChar char="•"/>
              <a:defRPr/>
            </a:pPr>
            <a:r>
              <a:rPr lang="en-US" sz="3200" b="0" dirty="0">
                <a:solidFill>
                  <a:schemeClr val="tx1"/>
                </a:solidFill>
                <a:latin typeface="Calibri" pitchFamily="34" charset="0"/>
              </a:rPr>
              <a:t>Air, oceanic, and watershed loading model</a:t>
            </a:r>
          </a:p>
          <a:p>
            <a:pPr marL="457200" indent="-457200">
              <a:spcBef>
                <a:spcPts val="1600"/>
              </a:spcBef>
              <a:buClr>
                <a:schemeClr val="tx1"/>
              </a:buClr>
              <a:defRPr/>
            </a:pPr>
            <a:r>
              <a:rPr lang="en-US" sz="3200" b="0" dirty="0">
                <a:solidFill>
                  <a:schemeClr val="tx1"/>
                </a:solidFill>
                <a:latin typeface="Calibri" pitchFamily="34" charset="0"/>
              </a:rPr>
              <a:t>•	Estuary water hydrodynamic and water quality model</a:t>
            </a:r>
          </a:p>
        </p:txBody>
      </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066800" y="186272"/>
            <a:ext cx="7416800" cy="1323439"/>
          </a:xfrm>
          <a:prstGeom prst="rect">
            <a:avLst/>
          </a:prstGeom>
          <a:noFill/>
        </p:spPr>
        <p:txBody>
          <a:bodyPr>
            <a:spAutoFit/>
          </a:bodyPr>
          <a:lstStyle/>
          <a:p>
            <a:pPr algn="ctr" fontAlgn="auto">
              <a:spcBef>
                <a:spcPts val="0"/>
              </a:spcBef>
              <a:spcAft>
                <a:spcPts val="0"/>
              </a:spcAft>
              <a:defRPr/>
            </a:pPr>
            <a:r>
              <a:rPr lang="en-US" sz="4000" dirty="0">
                <a:ln w="1905"/>
                <a:solidFill>
                  <a:srgbClr val="FFC000"/>
                </a:solidFill>
                <a:effectLst>
                  <a:innerShdw blurRad="69850" dist="43180" dir="5400000">
                    <a:srgbClr val="000000">
                      <a:alpha val="65000"/>
                    </a:srgbClr>
                  </a:innerShdw>
                </a:effectLst>
                <a:latin typeface="Calibri" pitchFamily="34" charset="0"/>
              </a:rPr>
              <a:t>Air, Oceanic and Watershed Loading Model</a:t>
            </a:r>
          </a:p>
        </p:txBody>
      </p:sp>
      <p:sp>
        <p:nvSpPr>
          <p:cNvPr id="4103" name="TextBox 4"/>
          <p:cNvSpPr txBox="1">
            <a:spLocks noChangeArrowheads="1"/>
          </p:cNvSpPr>
          <p:nvPr/>
        </p:nvSpPr>
        <p:spPr bwMode="auto">
          <a:xfrm>
            <a:off x="490538" y="1771650"/>
            <a:ext cx="8382000" cy="4564063"/>
          </a:xfrm>
          <a:prstGeom prst="rect">
            <a:avLst/>
          </a:prstGeom>
          <a:noFill/>
          <a:ln w="9525">
            <a:noFill/>
            <a:miter lim="800000"/>
            <a:headEnd/>
            <a:tailEnd/>
          </a:ln>
        </p:spPr>
        <p:txBody>
          <a:bodyPr>
            <a:spAutoFit/>
          </a:bodyPr>
          <a:lstStyle/>
          <a:p>
            <a:pPr marL="457200" indent="-457200">
              <a:spcBef>
                <a:spcPts val="1600"/>
              </a:spcBef>
              <a:buClr>
                <a:srgbClr val="FFC000"/>
              </a:buClr>
              <a:defRPr/>
            </a:pPr>
            <a:r>
              <a:rPr lang="en-US" sz="3200" b="0" dirty="0">
                <a:solidFill>
                  <a:schemeClr val="tx1"/>
                </a:solidFill>
                <a:latin typeface="Calibri" pitchFamily="34" charset="0"/>
              </a:rPr>
              <a:t>Four components:</a:t>
            </a:r>
          </a:p>
          <a:p>
            <a:pPr marL="457200" indent="-457200">
              <a:spcBef>
                <a:spcPts val="1600"/>
              </a:spcBef>
              <a:buClr>
                <a:srgbClr val="FFC000"/>
              </a:buClr>
              <a:buFont typeface="Arial" pitchFamily="34" charset="0"/>
              <a:buChar char="•"/>
              <a:defRPr/>
            </a:pPr>
            <a:r>
              <a:rPr lang="en-US" sz="3200" b="0" dirty="0">
                <a:solidFill>
                  <a:schemeClr val="tx1"/>
                </a:solidFill>
                <a:latin typeface="Calibri" pitchFamily="34" charset="0"/>
              </a:rPr>
              <a:t>Hydrologic sub-model</a:t>
            </a:r>
          </a:p>
          <a:p>
            <a:pPr marL="457200" indent="-457200">
              <a:spcBef>
                <a:spcPts val="1600"/>
              </a:spcBef>
              <a:buClr>
                <a:srgbClr val="FFC000"/>
              </a:buClr>
              <a:buFont typeface="Arial" pitchFamily="34" charset="0"/>
              <a:buChar char="•"/>
              <a:defRPr/>
            </a:pPr>
            <a:r>
              <a:rPr lang="en-US" sz="3200" b="0" dirty="0">
                <a:solidFill>
                  <a:schemeClr val="tx1"/>
                </a:solidFill>
                <a:latin typeface="Calibri" pitchFamily="34" charset="0"/>
              </a:rPr>
              <a:t>Non-point source sub-model</a:t>
            </a:r>
          </a:p>
          <a:p>
            <a:pPr marL="457200" indent="-457200">
              <a:spcBef>
                <a:spcPts val="1600"/>
              </a:spcBef>
              <a:buClr>
                <a:srgbClr val="FFC000"/>
              </a:buClr>
              <a:buFont typeface="Arial" pitchFamily="34" charset="0"/>
              <a:buChar char="•"/>
              <a:defRPr/>
            </a:pPr>
            <a:r>
              <a:rPr lang="en-US" sz="3200" b="0" dirty="0">
                <a:solidFill>
                  <a:schemeClr val="tx1"/>
                </a:solidFill>
                <a:latin typeface="Calibri" pitchFamily="34" charset="0"/>
              </a:rPr>
              <a:t>River sub-model which routes flow and associated nutrient loads to the Estuary</a:t>
            </a:r>
          </a:p>
          <a:p>
            <a:pPr marL="457200" indent="-457200">
              <a:spcBef>
                <a:spcPts val="1600"/>
              </a:spcBef>
              <a:buClr>
                <a:srgbClr val="FFC000"/>
              </a:buClr>
              <a:buFont typeface="Arial" pitchFamily="34" charset="0"/>
              <a:buChar char="•"/>
              <a:defRPr/>
            </a:pPr>
            <a:r>
              <a:rPr lang="en-US" sz="3200" b="0" dirty="0">
                <a:solidFill>
                  <a:schemeClr val="tx1"/>
                </a:solidFill>
                <a:latin typeface="Calibri" pitchFamily="34" charset="0"/>
              </a:rPr>
              <a:t>Ocean exchange model </a:t>
            </a:r>
          </a:p>
          <a:p>
            <a:pPr marL="225425" indent="-225425">
              <a:spcBef>
                <a:spcPts val="1600"/>
              </a:spcBef>
              <a:buClr>
                <a:srgbClr val="FFC000"/>
              </a:buClr>
              <a:defRPr/>
            </a:pPr>
            <a:endParaRPr lang="en-US" sz="3200" b="0" dirty="0">
              <a:solidFill>
                <a:schemeClr val="tx1"/>
              </a:solidFill>
              <a:latin typeface="Calibri" pitchFamily="34" charset="0"/>
            </a:endParaRPr>
          </a:p>
        </p:txBody>
      </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41880" y="186272"/>
            <a:ext cx="7958652" cy="1323439"/>
          </a:xfrm>
          <a:prstGeom prst="rect">
            <a:avLst/>
          </a:prstGeom>
          <a:noFill/>
        </p:spPr>
        <p:txBody>
          <a:bodyPr>
            <a:spAutoFit/>
          </a:bodyPr>
          <a:lstStyle/>
          <a:p>
            <a:pPr algn="ctr" fontAlgn="auto">
              <a:spcBef>
                <a:spcPts val="0"/>
              </a:spcBef>
              <a:spcAft>
                <a:spcPts val="0"/>
              </a:spcAft>
              <a:defRPr/>
            </a:pPr>
            <a:r>
              <a:rPr lang="en-US" sz="4000" dirty="0">
                <a:ln w="1905"/>
                <a:solidFill>
                  <a:srgbClr val="FFC000"/>
                </a:solidFill>
                <a:effectLst>
                  <a:innerShdw blurRad="69850" dist="43180" dir="5400000">
                    <a:srgbClr val="000000">
                      <a:alpha val="65000"/>
                    </a:srgbClr>
                  </a:innerShdw>
                </a:effectLst>
                <a:latin typeface="Calibri" pitchFamily="34" charset="0"/>
              </a:rPr>
              <a:t>Estuary Hydrodynamic &amp; Water Quality Model</a:t>
            </a:r>
          </a:p>
        </p:txBody>
      </p:sp>
      <p:sp>
        <p:nvSpPr>
          <p:cNvPr id="71683" name="TextBox 4"/>
          <p:cNvSpPr txBox="1">
            <a:spLocks noChangeArrowheads="1"/>
          </p:cNvSpPr>
          <p:nvPr/>
        </p:nvSpPr>
        <p:spPr bwMode="auto">
          <a:xfrm>
            <a:off x="490538" y="1509713"/>
            <a:ext cx="838200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defRPr sz="3400" b="1">
                <a:solidFill>
                  <a:srgbClr val="FFFF66"/>
                </a:solidFill>
                <a:latin typeface="Trebuchet MS" pitchFamily="34" charset="0"/>
              </a:defRPr>
            </a:lvl1pPr>
            <a:lvl2pPr marL="742950" indent="-285750" eaLnBrk="0" hangingPunct="0">
              <a:defRPr sz="3400" b="1">
                <a:solidFill>
                  <a:srgbClr val="FFFF66"/>
                </a:solidFill>
                <a:latin typeface="Trebuchet MS" pitchFamily="34" charset="0"/>
              </a:defRPr>
            </a:lvl2pPr>
            <a:lvl3pPr marL="1143000" indent="-228600" eaLnBrk="0" hangingPunct="0">
              <a:defRPr sz="3400" b="1">
                <a:solidFill>
                  <a:srgbClr val="FFFF66"/>
                </a:solidFill>
                <a:latin typeface="Trebuchet MS" pitchFamily="34" charset="0"/>
              </a:defRPr>
            </a:lvl3pPr>
            <a:lvl4pPr marL="1600200" indent="-228600" eaLnBrk="0" hangingPunct="0">
              <a:defRPr sz="3400" b="1">
                <a:solidFill>
                  <a:srgbClr val="FFFF66"/>
                </a:solidFill>
                <a:latin typeface="Trebuchet MS" pitchFamily="34" charset="0"/>
              </a:defRPr>
            </a:lvl4pPr>
            <a:lvl5pPr marL="2057400" indent="-228600" eaLnBrk="0" hangingPunct="0">
              <a:defRPr sz="3400" b="1">
                <a:solidFill>
                  <a:srgbClr val="FFFF66"/>
                </a:solidFill>
                <a:latin typeface="Trebuchet MS" pitchFamily="34" charset="0"/>
              </a:defRPr>
            </a:lvl5pPr>
            <a:lvl6pPr marL="2514600" indent="-228600" eaLnBrk="0" fontAlgn="base" hangingPunct="0">
              <a:spcBef>
                <a:spcPct val="0"/>
              </a:spcBef>
              <a:spcAft>
                <a:spcPct val="0"/>
              </a:spcAft>
              <a:defRPr sz="3400" b="1">
                <a:solidFill>
                  <a:srgbClr val="FFFF66"/>
                </a:solidFill>
                <a:latin typeface="Trebuchet MS" pitchFamily="34" charset="0"/>
              </a:defRPr>
            </a:lvl6pPr>
            <a:lvl7pPr marL="2971800" indent="-228600" eaLnBrk="0" fontAlgn="base" hangingPunct="0">
              <a:spcBef>
                <a:spcPct val="0"/>
              </a:spcBef>
              <a:spcAft>
                <a:spcPct val="0"/>
              </a:spcAft>
              <a:defRPr sz="3400" b="1">
                <a:solidFill>
                  <a:srgbClr val="FFFF66"/>
                </a:solidFill>
                <a:latin typeface="Trebuchet MS" pitchFamily="34" charset="0"/>
              </a:defRPr>
            </a:lvl7pPr>
            <a:lvl8pPr marL="3429000" indent="-228600" eaLnBrk="0" fontAlgn="base" hangingPunct="0">
              <a:spcBef>
                <a:spcPct val="0"/>
              </a:spcBef>
              <a:spcAft>
                <a:spcPct val="0"/>
              </a:spcAft>
              <a:defRPr sz="3400" b="1">
                <a:solidFill>
                  <a:srgbClr val="FFFF66"/>
                </a:solidFill>
                <a:latin typeface="Trebuchet MS" pitchFamily="34" charset="0"/>
              </a:defRPr>
            </a:lvl8pPr>
            <a:lvl9pPr marL="3886200" indent="-228600" eaLnBrk="0" fontAlgn="base" hangingPunct="0">
              <a:spcBef>
                <a:spcPct val="0"/>
              </a:spcBef>
              <a:spcAft>
                <a:spcPct val="0"/>
              </a:spcAft>
              <a:defRPr sz="3400" b="1">
                <a:solidFill>
                  <a:srgbClr val="FFFF66"/>
                </a:solidFill>
                <a:latin typeface="Trebuchet MS" pitchFamily="34" charset="0"/>
              </a:defRPr>
            </a:lvl9pPr>
          </a:lstStyle>
          <a:p>
            <a:pPr eaLnBrk="1" hangingPunct="1">
              <a:spcBef>
                <a:spcPts val="1600"/>
              </a:spcBef>
              <a:buClr>
                <a:srgbClr val="FFC000"/>
              </a:buClr>
            </a:pPr>
            <a:r>
              <a:rPr lang="en-US" sz="3200" b="0">
                <a:solidFill>
                  <a:schemeClr val="tx1"/>
                </a:solidFill>
                <a:latin typeface="Calibri" pitchFamily="34" charset="0"/>
              </a:rPr>
              <a:t>Two subcomponents:</a:t>
            </a:r>
          </a:p>
          <a:p>
            <a:pPr eaLnBrk="1" hangingPunct="1">
              <a:spcBef>
                <a:spcPts val="1600"/>
              </a:spcBef>
              <a:buClr>
                <a:srgbClr val="FFC000"/>
              </a:buClr>
              <a:buFont typeface="Arial" charset="0"/>
              <a:buChar char="•"/>
            </a:pPr>
            <a:r>
              <a:rPr lang="en-US" sz="3200" b="0">
                <a:solidFill>
                  <a:schemeClr val="tx1"/>
                </a:solidFill>
                <a:latin typeface="Calibri" pitchFamily="34" charset="0"/>
              </a:rPr>
              <a:t>Hydrodynamic sub-model that simulates the mixing of waters in the Estuary</a:t>
            </a:r>
          </a:p>
          <a:p>
            <a:pPr eaLnBrk="1" hangingPunct="1">
              <a:spcBef>
                <a:spcPts val="1600"/>
              </a:spcBef>
              <a:buClr>
                <a:srgbClr val="FFC000"/>
              </a:buClr>
              <a:buFont typeface="Arial" charset="0"/>
              <a:buChar char="•"/>
            </a:pPr>
            <a:r>
              <a:rPr lang="en-US" sz="3200" b="0">
                <a:solidFill>
                  <a:schemeClr val="tx1"/>
                </a:solidFill>
                <a:latin typeface="Calibri" pitchFamily="34" charset="0"/>
              </a:rPr>
              <a:t>Water quality sub-model(s)  to simulate Estuary’s  response of NNE indicators to nutrient loads and other co-factors (light, temperature, grazing, etc.). </a:t>
            </a:r>
          </a:p>
        </p:txBody>
      </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8600" y="0"/>
            <a:ext cx="8686800" cy="1143000"/>
          </a:xfrm>
        </p:spPr>
        <p:txBody>
          <a:bodyPr/>
          <a:lstStyle/>
          <a:p>
            <a:r>
              <a:rPr lang="en-US" sz="3600" b="1" smtClean="0">
                <a:solidFill>
                  <a:srgbClr val="FFC000"/>
                </a:solidFill>
                <a:latin typeface="Calibri" pitchFamily="34" charset="0"/>
              </a:rPr>
              <a:t/>
            </a:r>
            <a:br>
              <a:rPr lang="en-US" sz="3600" b="1" smtClean="0">
                <a:solidFill>
                  <a:srgbClr val="FFC000"/>
                </a:solidFill>
                <a:latin typeface="Calibri" pitchFamily="34" charset="0"/>
              </a:rPr>
            </a:br>
            <a:r>
              <a:rPr lang="en-US" sz="3600" b="1" smtClean="0">
                <a:solidFill>
                  <a:srgbClr val="FFC000"/>
                </a:solidFill>
                <a:latin typeface="Calibri" pitchFamily="34" charset="0"/>
              </a:rPr>
              <a:t>SF Bay Technical Advisory Team Members</a:t>
            </a:r>
          </a:p>
        </p:txBody>
      </p:sp>
      <p:sp>
        <p:nvSpPr>
          <p:cNvPr id="9219" name="Rectangle 3"/>
          <p:cNvSpPr>
            <a:spLocks noGrp="1" noChangeArrowheads="1"/>
          </p:cNvSpPr>
          <p:nvPr>
            <p:ph type="body" idx="1"/>
          </p:nvPr>
        </p:nvSpPr>
        <p:spPr>
          <a:xfrm>
            <a:off x="457200" y="1485900"/>
            <a:ext cx="8686800" cy="4495800"/>
          </a:xfrm>
        </p:spPr>
        <p:txBody>
          <a:bodyPr/>
          <a:lstStyle/>
          <a:p>
            <a:pPr marL="236538" indent="-236538">
              <a:spcBef>
                <a:spcPct val="50000"/>
              </a:spcBef>
              <a:buClr>
                <a:srgbClr val="FFFF66"/>
              </a:buClr>
              <a:buSzTx/>
              <a:buFont typeface="Arial" pitchFamily="34" charset="0"/>
              <a:buChar char="•"/>
            </a:pPr>
            <a:r>
              <a:rPr lang="en-US" sz="2800" b="1" dirty="0" smtClean="0">
                <a:solidFill>
                  <a:srgbClr val="FFC000"/>
                </a:solidFill>
                <a:latin typeface="Calibri" pitchFamily="34" charset="0"/>
              </a:rPr>
              <a:t> </a:t>
            </a:r>
            <a:r>
              <a:rPr lang="en-US" sz="2800" dirty="0" smtClean="0">
                <a:latin typeface="Calibri" pitchFamily="34" charset="0"/>
              </a:rPr>
              <a:t>Jim Cloern (USGS)</a:t>
            </a:r>
          </a:p>
          <a:p>
            <a:pPr marL="236538" indent="-236538">
              <a:spcBef>
                <a:spcPct val="50000"/>
              </a:spcBef>
              <a:buClr>
                <a:srgbClr val="FFFF66"/>
              </a:buClr>
              <a:buSzTx/>
              <a:buFont typeface="Arial" pitchFamily="34" charset="0"/>
              <a:buChar char="•"/>
            </a:pPr>
            <a:r>
              <a:rPr lang="en-US" sz="2800" dirty="0" smtClean="0">
                <a:latin typeface="Calibri" pitchFamily="34" charset="0"/>
              </a:rPr>
              <a:t> Richard Dugdale (SFSU)</a:t>
            </a:r>
          </a:p>
          <a:p>
            <a:pPr marL="236538" indent="-236538">
              <a:spcBef>
                <a:spcPct val="50000"/>
              </a:spcBef>
              <a:buClr>
                <a:srgbClr val="FFFF66"/>
              </a:buClr>
              <a:buSzTx/>
              <a:buFont typeface="Arial" pitchFamily="34" charset="0"/>
              <a:buChar char="•"/>
            </a:pPr>
            <a:r>
              <a:rPr lang="en-US" sz="2800" dirty="0" smtClean="0">
                <a:latin typeface="Calibri" pitchFamily="34" charset="0"/>
              </a:rPr>
              <a:t> Raphael Kudela (UC Santa Cruz)</a:t>
            </a:r>
          </a:p>
          <a:p>
            <a:pPr marL="236538" indent="-236538">
              <a:spcBef>
                <a:spcPct val="50000"/>
              </a:spcBef>
              <a:buClr>
                <a:srgbClr val="FFFF66"/>
              </a:buClr>
              <a:buSzTx/>
              <a:buFont typeface="Arial" pitchFamily="34" charset="0"/>
              <a:buChar char="•"/>
            </a:pPr>
            <a:r>
              <a:rPr lang="en-US" sz="2800" dirty="0" smtClean="0">
                <a:latin typeface="Calibri" pitchFamily="34" charset="0"/>
              </a:rPr>
              <a:t> </a:t>
            </a:r>
            <a:r>
              <a:rPr lang="en-US" sz="2800" dirty="0" err="1" smtClean="0">
                <a:latin typeface="Calibri" pitchFamily="34" charset="0"/>
              </a:rPr>
              <a:t>Katharyn</a:t>
            </a:r>
            <a:r>
              <a:rPr lang="en-US" sz="2800" dirty="0" smtClean="0">
                <a:latin typeface="Calibri" pitchFamily="34" charset="0"/>
              </a:rPr>
              <a:t> Boyer (SFSU)</a:t>
            </a:r>
          </a:p>
          <a:p>
            <a:pPr marL="236538" indent="-236538">
              <a:spcBef>
                <a:spcPct val="50000"/>
              </a:spcBef>
              <a:buClr>
                <a:srgbClr val="FFFF66"/>
              </a:buClr>
              <a:buSzTx/>
              <a:buFont typeface="Wingdings" pitchFamily="2" charset="2"/>
              <a:buChar char="§"/>
            </a:pPr>
            <a:endParaRPr lang="en-US" sz="2600" dirty="0" smtClean="0">
              <a:latin typeface="Calibri" pitchFamily="34" charset="0"/>
            </a:endParaRPr>
          </a:p>
        </p:txBody>
      </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40215"/>
            <a:ext cx="9144000" cy="707886"/>
          </a:xfrm>
          <a:prstGeom prst="rect">
            <a:avLst/>
          </a:prstGeom>
          <a:noFill/>
        </p:spPr>
        <p:txBody>
          <a:bodyPr>
            <a:spAutoFit/>
          </a:bodyPr>
          <a:lstStyle/>
          <a:p>
            <a:pPr algn="ctr" fontAlgn="auto">
              <a:spcBef>
                <a:spcPts val="0"/>
              </a:spcBef>
              <a:spcAft>
                <a:spcPts val="0"/>
              </a:spcAft>
              <a:defRPr/>
            </a:pPr>
            <a:r>
              <a:rPr lang="en-US" sz="4000" dirty="0">
                <a:ln w="1905"/>
                <a:solidFill>
                  <a:srgbClr val="FFC000"/>
                </a:solidFill>
                <a:effectLst>
                  <a:innerShdw blurRad="69850" dist="43180" dir="5400000">
                    <a:srgbClr val="000000">
                      <a:alpha val="65000"/>
                    </a:srgbClr>
                  </a:innerShdw>
                </a:effectLst>
                <a:latin typeface="Calibri" pitchFamily="34" charset="0"/>
              </a:rPr>
              <a:t>Recommendations to Develop Models </a:t>
            </a:r>
          </a:p>
        </p:txBody>
      </p:sp>
      <p:sp>
        <p:nvSpPr>
          <p:cNvPr id="72707" name="TextBox 4"/>
          <p:cNvSpPr txBox="1">
            <a:spLocks noChangeArrowheads="1"/>
          </p:cNvSpPr>
          <p:nvPr/>
        </p:nvSpPr>
        <p:spPr bwMode="auto">
          <a:xfrm>
            <a:off x="490538" y="1509713"/>
            <a:ext cx="8382000"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defRPr sz="3400" b="1">
                <a:solidFill>
                  <a:srgbClr val="FFFF66"/>
                </a:solidFill>
                <a:latin typeface="Trebuchet MS" pitchFamily="34" charset="0"/>
              </a:defRPr>
            </a:lvl1pPr>
            <a:lvl2pPr marL="682625" indent="-225425" eaLnBrk="0" hangingPunct="0">
              <a:defRPr sz="3400" b="1">
                <a:solidFill>
                  <a:srgbClr val="FFFF66"/>
                </a:solidFill>
                <a:latin typeface="Trebuchet MS" pitchFamily="34" charset="0"/>
              </a:defRPr>
            </a:lvl2pPr>
            <a:lvl3pPr marL="1143000" indent="-228600" eaLnBrk="0" hangingPunct="0">
              <a:defRPr sz="3400" b="1">
                <a:solidFill>
                  <a:srgbClr val="FFFF66"/>
                </a:solidFill>
                <a:latin typeface="Trebuchet MS" pitchFamily="34" charset="0"/>
              </a:defRPr>
            </a:lvl3pPr>
            <a:lvl4pPr marL="1600200" indent="-228600" eaLnBrk="0" hangingPunct="0">
              <a:defRPr sz="3400" b="1">
                <a:solidFill>
                  <a:srgbClr val="FFFF66"/>
                </a:solidFill>
                <a:latin typeface="Trebuchet MS" pitchFamily="34" charset="0"/>
              </a:defRPr>
            </a:lvl4pPr>
            <a:lvl5pPr marL="2057400" indent="-228600" eaLnBrk="0" hangingPunct="0">
              <a:defRPr sz="3400" b="1">
                <a:solidFill>
                  <a:srgbClr val="FFFF66"/>
                </a:solidFill>
                <a:latin typeface="Trebuchet MS" pitchFamily="34" charset="0"/>
              </a:defRPr>
            </a:lvl5pPr>
            <a:lvl6pPr marL="2514600" indent="-228600" eaLnBrk="0" fontAlgn="base" hangingPunct="0">
              <a:spcBef>
                <a:spcPct val="0"/>
              </a:spcBef>
              <a:spcAft>
                <a:spcPct val="0"/>
              </a:spcAft>
              <a:defRPr sz="3400" b="1">
                <a:solidFill>
                  <a:srgbClr val="FFFF66"/>
                </a:solidFill>
                <a:latin typeface="Trebuchet MS" pitchFamily="34" charset="0"/>
              </a:defRPr>
            </a:lvl6pPr>
            <a:lvl7pPr marL="2971800" indent="-228600" eaLnBrk="0" fontAlgn="base" hangingPunct="0">
              <a:spcBef>
                <a:spcPct val="0"/>
              </a:spcBef>
              <a:spcAft>
                <a:spcPct val="0"/>
              </a:spcAft>
              <a:defRPr sz="3400" b="1">
                <a:solidFill>
                  <a:srgbClr val="FFFF66"/>
                </a:solidFill>
                <a:latin typeface="Trebuchet MS" pitchFamily="34" charset="0"/>
              </a:defRPr>
            </a:lvl7pPr>
            <a:lvl8pPr marL="3429000" indent="-228600" eaLnBrk="0" fontAlgn="base" hangingPunct="0">
              <a:spcBef>
                <a:spcPct val="0"/>
              </a:spcBef>
              <a:spcAft>
                <a:spcPct val="0"/>
              </a:spcAft>
              <a:defRPr sz="3400" b="1">
                <a:solidFill>
                  <a:srgbClr val="FFFF66"/>
                </a:solidFill>
                <a:latin typeface="Trebuchet MS" pitchFamily="34" charset="0"/>
              </a:defRPr>
            </a:lvl8pPr>
            <a:lvl9pPr marL="3886200" indent="-228600" eaLnBrk="0" fontAlgn="base" hangingPunct="0">
              <a:spcBef>
                <a:spcPct val="0"/>
              </a:spcBef>
              <a:spcAft>
                <a:spcPct val="0"/>
              </a:spcAft>
              <a:defRPr sz="3400" b="1">
                <a:solidFill>
                  <a:srgbClr val="FFFF66"/>
                </a:solidFill>
                <a:latin typeface="Trebuchet MS" pitchFamily="34" charset="0"/>
              </a:defRPr>
            </a:lvl9pPr>
          </a:lstStyle>
          <a:p>
            <a:pPr eaLnBrk="1" hangingPunct="1">
              <a:spcBef>
                <a:spcPts val="1600"/>
              </a:spcBef>
              <a:buClr>
                <a:srgbClr val="FFC000"/>
              </a:buClr>
              <a:buFont typeface="Arial" charset="0"/>
              <a:buChar char="•"/>
            </a:pPr>
            <a:r>
              <a:rPr lang="en-US" sz="2800" b="0" dirty="0">
                <a:solidFill>
                  <a:schemeClr val="tx1"/>
                </a:solidFill>
                <a:latin typeface="Calibri" pitchFamily="34" charset="0"/>
              </a:rPr>
              <a:t>Substantial data and </a:t>
            </a:r>
            <a:r>
              <a:rPr lang="en-US" sz="2800" b="0" dirty="0" smtClean="0">
                <a:solidFill>
                  <a:schemeClr val="tx1"/>
                </a:solidFill>
                <a:latin typeface="Calibri" pitchFamily="34" charset="0"/>
              </a:rPr>
              <a:t>resources required to </a:t>
            </a:r>
            <a:r>
              <a:rPr lang="en-US" sz="2800" b="0" dirty="0">
                <a:solidFill>
                  <a:schemeClr val="tx1"/>
                </a:solidFill>
                <a:latin typeface="Calibri" pitchFamily="34" charset="0"/>
              </a:rPr>
              <a:t>develop precise models</a:t>
            </a:r>
          </a:p>
          <a:p>
            <a:pPr lvl="1" eaLnBrk="1" hangingPunct="1">
              <a:spcBef>
                <a:spcPts val="1600"/>
              </a:spcBef>
              <a:buClr>
                <a:srgbClr val="FFC000"/>
              </a:buClr>
              <a:buFont typeface="Calibri" pitchFamily="34" charset="0"/>
              <a:buChar char="–"/>
            </a:pPr>
            <a:r>
              <a:rPr lang="en-US" sz="3200" b="0" dirty="0">
                <a:solidFill>
                  <a:schemeClr val="tx1"/>
                </a:solidFill>
                <a:latin typeface="Calibri" pitchFamily="34" charset="0"/>
              </a:rPr>
              <a:t> </a:t>
            </a:r>
            <a:r>
              <a:rPr lang="en-US" sz="2400" b="0" dirty="0">
                <a:solidFill>
                  <a:schemeClr val="tx1"/>
                </a:solidFill>
                <a:latin typeface="Calibri" pitchFamily="34" charset="0"/>
              </a:rPr>
              <a:t>May make sense to develop simpler models in short-term, more complex over long term</a:t>
            </a:r>
          </a:p>
          <a:p>
            <a:pPr eaLnBrk="1" hangingPunct="1">
              <a:spcBef>
                <a:spcPts val="1600"/>
              </a:spcBef>
              <a:buClr>
                <a:srgbClr val="FFC000"/>
              </a:buClr>
              <a:buFont typeface="Arial" charset="0"/>
              <a:buChar char="•"/>
            </a:pPr>
            <a:r>
              <a:rPr lang="en-US" sz="2800" b="0" u="sng" dirty="0">
                <a:solidFill>
                  <a:schemeClr val="tx1"/>
                </a:solidFill>
                <a:latin typeface="Calibri" pitchFamily="34" charset="0"/>
              </a:rPr>
              <a:t>Two </a:t>
            </a:r>
            <a:r>
              <a:rPr lang="en-US" sz="2800" b="0" u="sng" dirty="0" smtClean="0">
                <a:solidFill>
                  <a:schemeClr val="tx1"/>
                </a:solidFill>
                <a:latin typeface="Calibri" pitchFamily="34" charset="0"/>
              </a:rPr>
              <a:t>near-term recommendations</a:t>
            </a:r>
            <a:r>
              <a:rPr lang="en-US" sz="2800" b="0" u="sng" dirty="0">
                <a:solidFill>
                  <a:schemeClr val="tx1"/>
                </a:solidFill>
                <a:latin typeface="Calibri" pitchFamily="34" charset="0"/>
              </a:rPr>
              <a:t>:</a:t>
            </a:r>
          </a:p>
          <a:p>
            <a:pPr lvl="1" eaLnBrk="1" hangingPunct="1">
              <a:spcBef>
                <a:spcPts val="1600"/>
              </a:spcBef>
              <a:buClr>
                <a:srgbClr val="FFC000"/>
              </a:buClr>
              <a:buFont typeface="Calibri" pitchFamily="34" charset="0"/>
              <a:buChar char="–"/>
            </a:pPr>
            <a:r>
              <a:rPr lang="en-US" sz="2400" b="0" dirty="0">
                <a:solidFill>
                  <a:schemeClr val="tx1"/>
                </a:solidFill>
                <a:latin typeface="Calibri" pitchFamily="34" charset="0"/>
              </a:rPr>
              <a:t>Synthesize existing data on loads, identify priority loads to collect additional data</a:t>
            </a:r>
          </a:p>
          <a:p>
            <a:pPr lvl="1" eaLnBrk="1" hangingPunct="1">
              <a:spcBef>
                <a:spcPts val="1600"/>
              </a:spcBef>
              <a:buClr>
                <a:srgbClr val="FFC000"/>
              </a:buClr>
              <a:buFont typeface="Calibri" pitchFamily="34" charset="0"/>
              <a:buChar char="–"/>
            </a:pPr>
            <a:r>
              <a:rPr lang="en-US" sz="2400" b="0" dirty="0">
                <a:solidFill>
                  <a:schemeClr val="tx1"/>
                </a:solidFill>
                <a:latin typeface="Calibri" pitchFamily="34" charset="0"/>
              </a:rPr>
              <a:t>Conduct workshop to develop modeling strategy</a:t>
            </a:r>
          </a:p>
        </p:txBody>
      </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203196"/>
            <a:ext cx="9144000" cy="1323439"/>
          </a:xfrm>
          <a:prstGeom prst="rect">
            <a:avLst/>
          </a:prstGeom>
          <a:noFill/>
        </p:spPr>
        <p:txBody>
          <a:bodyPr>
            <a:spAutoFit/>
          </a:bodyPr>
          <a:lstStyle/>
          <a:p>
            <a:pPr algn="ctr" fontAlgn="auto">
              <a:spcBef>
                <a:spcPts val="0"/>
              </a:spcBef>
              <a:spcAft>
                <a:spcPts val="0"/>
              </a:spcAft>
              <a:defRPr/>
            </a:pPr>
            <a:r>
              <a:rPr lang="en-US" sz="4000" dirty="0">
                <a:ln w="1905"/>
                <a:solidFill>
                  <a:srgbClr val="FFC000"/>
                </a:solidFill>
                <a:effectLst>
                  <a:innerShdw blurRad="69850" dist="43180" dir="5400000">
                    <a:srgbClr val="000000">
                      <a:alpha val="65000"/>
                    </a:srgbClr>
                  </a:innerShdw>
                </a:effectLst>
                <a:latin typeface="Calibri" pitchFamily="34" charset="0"/>
              </a:rPr>
              <a:t>Four Types of Data Gaps and Recommended Next Steps</a:t>
            </a:r>
          </a:p>
        </p:txBody>
      </p:sp>
      <p:sp>
        <p:nvSpPr>
          <p:cNvPr id="73731" name="TextBox 4"/>
          <p:cNvSpPr txBox="1">
            <a:spLocks noChangeArrowheads="1"/>
          </p:cNvSpPr>
          <p:nvPr/>
        </p:nvSpPr>
        <p:spPr bwMode="auto">
          <a:xfrm>
            <a:off x="490538" y="1560513"/>
            <a:ext cx="8382000"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defRPr sz="3400" b="1">
                <a:solidFill>
                  <a:srgbClr val="FFFF66"/>
                </a:solidFill>
                <a:latin typeface="Trebuchet MS" pitchFamily="34" charset="0"/>
              </a:defRPr>
            </a:lvl1pPr>
            <a:lvl2pPr marL="742950" indent="-285750" eaLnBrk="0" hangingPunct="0">
              <a:defRPr sz="3400" b="1">
                <a:solidFill>
                  <a:srgbClr val="FFFF66"/>
                </a:solidFill>
                <a:latin typeface="Trebuchet MS" pitchFamily="34" charset="0"/>
              </a:defRPr>
            </a:lvl2pPr>
            <a:lvl3pPr marL="1143000" indent="-228600" eaLnBrk="0" hangingPunct="0">
              <a:defRPr sz="3400" b="1">
                <a:solidFill>
                  <a:srgbClr val="FFFF66"/>
                </a:solidFill>
                <a:latin typeface="Trebuchet MS" pitchFamily="34" charset="0"/>
              </a:defRPr>
            </a:lvl3pPr>
            <a:lvl4pPr marL="1600200" indent="-228600" eaLnBrk="0" hangingPunct="0">
              <a:defRPr sz="3400" b="1">
                <a:solidFill>
                  <a:srgbClr val="FFFF66"/>
                </a:solidFill>
                <a:latin typeface="Trebuchet MS" pitchFamily="34" charset="0"/>
              </a:defRPr>
            </a:lvl4pPr>
            <a:lvl5pPr marL="2057400" indent="-228600" eaLnBrk="0" hangingPunct="0">
              <a:defRPr sz="3400" b="1">
                <a:solidFill>
                  <a:srgbClr val="FFFF66"/>
                </a:solidFill>
                <a:latin typeface="Trebuchet MS" pitchFamily="34" charset="0"/>
              </a:defRPr>
            </a:lvl5pPr>
            <a:lvl6pPr marL="2514600" indent="-228600" eaLnBrk="0" fontAlgn="base" hangingPunct="0">
              <a:spcBef>
                <a:spcPct val="0"/>
              </a:spcBef>
              <a:spcAft>
                <a:spcPct val="0"/>
              </a:spcAft>
              <a:defRPr sz="3400" b="1">
                <a:solidFill>
                  <a:srgbClr val="FFFF66"/>
                </a:solidFill>
                <a:latin typeface="Trebuchet MS" pitchFamily="34" charset="0"/>
              </a:defRPr>
            </a:lvl6pPr>
            <a:lvl7pPr marL="2971800" indent="-228600" eaLnBrk="0" fontAlgn="base" hangingPunct="0">
              <a:spcBef>
                <a:spcPct val="0"/>
              </a:spcBef>
              <a:spcAft>
                <a:spcPct val="0"/>
              </a:spcAft>
              <a:defRPr sz="3400" b="1">
                <a:solidFill>
                  <a:srgbClr val="FFFF66"/>
                </a:solidFill>
                <a:latin typeface="Trebuchet MS" pitchFamily="34" charset="0"/>
              </a:defRPr>
            </a:lvl7pPr>
            <a:lvl8pPr marL="3429000" indent="-228600" eaLnBrk="0" fontAlgn="base" hangingPunct="0">
              <a:spcBef>
                <a:spcPct val="0"/>
              </a:spcBef>
              <a:spcAft>
                <a:spcPct val="0"/>
              </a:spcAft>
              <a:defRPr sz="3400" b="1">
                <a:solidFill>
                  <a:srgbClr val="FFFF66"/>
                </a:solidFill>
                <a:latin typeface="Trebuchet MS" pitchFamily="34" charset="0"/>
              </a:defRPr>
            </a:lvl8pPr>
            <a:lvl9pPr marL="3886200" indent="-228600" eaLnBrk="0" fontAlgn="base" hangingPunct="0">
              <a:spcBef>
                <a:spcPct val="0"/>
              </a:spcBef>
              <a:spcAft>
                <a:spcPct val="0"/>
              </a:spcAft>
              <a:defRPr sz="3400" b="1">
                <a:solidFill>
                  <a:srgbClr val="FFFF66"/>
                </a:solidFill>
                <a:latin typeface="Trebuchet MS" pitchFamily="34" charset="0"/>
              </a:defRPr>
            </a:lvl9pPr>
          </a:lstStyle>
          <a:p>
            <a:pPr eaLnBrk="1" hangingPunct="1">
              <a:spcBef>
                <a:spcPts val="1600"/>
              </a:spcBef>
              <a:buClr>
                <a:srgbClr val="FFC000"/>
              </a:buClr>
              <a:buFont typeface="Arial" charset="0"/>
              <a:buChar char="•"/>
            </a:pPr>
            <a:r>
              <a:rPr lang="en-US" sz="2800" b="0">
                <a:solidFill>
                  <a:schemeClr val="tx1"/>
                </a:solidFill>
                <a:latin typeface="Calibri" pitchFamily="34" charset="0"/>
              </a:rPr>
              <a:t>Develop and implement an NNE assessment framework for the Bay</a:t>
            </a:r>
          </a:p>
          <a:p>
            <a:pPr eaLnBrk="1" hangingPunct="1">
              <a:spcBef>
                <a:spcPts val="1600"/>
              </a:spcBef>
              <a:buClr>
                <a:srgbClr val="FFC000"/>
              </a:buClr>
              <a:buFont typeface="Arial" charset="0"/>
              <a:buChar char="•"/>
            </a:pPr>
            <a:r>
              <a:rPr lang="en-US" sz="2800" b="0">
                <a:solidFill>
                  <a:schemeClr val="tx1"/>
                </a:solidFill>
                <a:latin typeface="Calibri" pitchFamily="34" charset="0"/>
              </a:rPr>
              <a:t>Develop &amp; use models to link NNE response indicators to nutrient loads and other management controls</a:t>
            </a:r>
          </a:p>
          <a:p>
            <a:pPr eaLnBrk="1" hangingPunct="1">
              <a:spcBef>
                <a:spcPts val="1600"/>
              </a:spcBef>
              <a:buClr>
                <a:srgbClr val="FFC000"/>
              </a:buClr>
              <a:buFont typeface="Arial" charset="0"/>
              <a:buChar char="•"/>
            </a:pPr>
            <a:r>
              <a:rPr lang="en-US" sz="2800" b="0">
                <a:solidFill>
                  <a:schemeClr val="tx1"/>
                </a:solidFill>
                <a:latin typeface="Calibri" pitchFamily="34" charset="0"/>
              </a:rPr>
              <a:t>Develop &amp; implement monitoring program to support regular NNE assessments of SF Bay and validate the load –response models </a:t>
            </a:r>
          </a:p>
          <a:p>
            <a:pPr eaLnBrk="1" hangingPunct="1">
              <a:spcBef>
                <a:spcPts val="1600"/>
              </a:spcBef>
              <a:buClr>
                <a:srgbClr val="FFC000"/>
              </a:buClr>
              <a:buFont typeface="Arial" charset="0"/>
              <a:buChar char="•"/>
            </a:pPr>
            <a:r>
              <a:rPr lang="en-US" sz="2800" b="0">
                <a:solidFill>
                  <a:schemeClr val="tx1"/>
                </a:solidFill>
                <a:latin typeface="Calibri" pitchFamily="34" charset="0"/>
              </a:rPr>
              <a:t>Coordinate SF Bay NNE workplan with nutrient management in Delta</a:t>
            </a:r>
          </a:p>
        </p:txBody>
      </p:sp>
      <p:sp>
        <p:nvSpPr>
          <p:cNvPr id="73732" name="Rectangle 3"/>
          <p:cNvSpPr>
            <a:spLocks noChangeArrowheads="1"/>
          </p:cNvSpPr>
          <p:nvPr/>
        </p:nvSpPr>
        <p:spPr bwMode="auto">
          <a:xfrm>
            <a:off x="490538" y="3573463"/>
            <a:ext cx="8382000" cy="1506537"/>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538163"/>
            <a:ext cx="8396288" cy="838200"/>
          </a:xfrm>
          <a:prstGeom prst="rect">
            <a:avLst/>
          </a:prstGeom>
        </p:spPr>
        <p:txBody>
          <a:bodyPr anchor="ctr"/>
          <a:lstStyle/>
          <a:p>
            <a:pPr algn="ctr" fontAlgn="auto">
              <a:spcAft>
                <a:spcPts val="0"/>
              </a:spcAft>
              <a:defRPr/>
            </a:pPr>
            <a:r>
              <a:rPr lang="en-US" sz="3200" dirty="0">
                <a:solidFill>
                  <a:srgbClr val="FFC000"/>
                </a:solidFill>
                <a:latin typeface="Calibri" pitchFamily="34" charset="0"/>
                <a:ea typeface="+mj-ea"/>
                <a:cs typeface="+mj-cs"/>
              </a:rPr>
              <a:t>Development &amp; Implement Monitoring Program</a:t>
            </a:r>
          </a:p>
          <a:p>
            <a:pPr algn="ctr" fontAlgn="auto">
              <a:spcAft>
                <a:spcPts val="0"/>
              </a:spcAft>
              <a:defRPr/>
            </a:pPr>
            <a:endParaRPr lang="en-US" sz="3200" u="sng" dirty="0">
              <a:solidFill>
                <a:srgbClr val="FFC000"/>
              </a:solidFill>
              <a:latin typeface="Calibri" pitchFamily="34" charset="0"/>
              <a:ea typeface="+mj-ea"/>
              <a:cs typeface="+mj-cs"/>
            </a:endParaRPr>
          </a:p>
        </p:txBody>
      </p:sp>
      <p:pic>
        <p:nvPicPr>
          <p:cNvPr id="7475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52563"/>
            <a:ext cx="3817938"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TextBox 4"/>
          <p:cNvSpPr txBox="1">
            <a:spLocks noChangeArrowheads="1"/>
          </p:cNvSpPr>
          <p:nvPr/>
        </p:nvSpPr>
        <p:spPr bwMode="auto">
          <a:xfrm>
            <a:off x="4614863" y="1376363"/>
            <a:ext cx="4148137"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6538" indent="-236538" eaLnBrk="0" hangingPunct="0">
              <a:defRPr sz="3400" b="1">
                <a:solidFill>
                  <a:srgbClr val="FFFF66"/>
                </a:solidFill>
                <a:latin typeface="Trebuchet MS" pitchFamily="34" charset="0"/>
              </a:defRPr>
            </a:lvl1pPr>
            <a:lvl2pPr marL="693738" indent="-236538" eaLnBrk="0" hangingPunct="0">
              <a:defRPr sz="3400" b="1">
                <a:solidFill>
                  <a:srgbClr val="FFFF66"/>
                </a:solidFill>
                <a:latin typeface="Trebuchet MS" pitchFamily="34" charset="0"/>
              </a:defRPr>
            </a:lvl2pPr>
            <a:lvl3pPr marL="1143000" indent="-228600" eaLnBrk="0" hangingPunct="0">
              <a:defRPr sz="3400" b="1">
                <a:solidFill>
                  <a:srgbClr val="FFFF66"/>
                </a:solidFill>
                <a:latin typeface="Trebuchet MS" pitchFamily="34" charset="0"/>
              </a:defRPr>
            </a:lvl3pPr>
            <a:lvl4pPr marL="1600200" indent="-228600" eaLnBrk="0" hangingPunct="0">
              <a:defRPr sz="3400" b="1">
                <a:solidFill>
                  <a:srgbClr val="FFFF66"/>
                </a:solidFill>
                <a:latin typeface="Trebuchet MS" pitchFamily="34" charset="0"/>
              </a:defRPr>
            </a:lvl4pPr>
            <a:lvl5pPr marL="2057400" indent="-228600" eaLnBrk="0" hangingPunct="0">
              <a:defRPr sz="3400" b="1">
                <a:solidFill>
                  <a:srgbClr val="FFFF66"/>
                </a:solidFill>
                <a:latin typeface="Trebuchet MS" pitchFamily="34" charset="0"/>
              </a:defRPr>
            </a:lvl5pPr>
            <a:lvl6pPr marL="2514600" indent="-228600" eaLnBrk="0" fontAlgn="base" hangingPunct="0">
              <a:spcBef>
                <a:spcPct val="0"/>
              </a:spcBef>
              <a:spcAft>
                <a:spcPct val="0"/>
              </a:spcAft>
              <a:defRPr sz="3400" b="1">
                <a:solidFill>
                  <a:srgbClr val="FFFF66"/>
                </a:solidFill>
                <a:latin typeface="Trebuchet MS" pitchFamily="34" charset="0"/>
              </a:defRPr>
            </a:lvl6pPr>
            <a:lvl7pPr marL="2971800" indent="-228600" eaLnBrk="0" fontAlgn="base" hangingPunct="0">
              <a:spcBef>
                <a:spcPct val="0"/>
              </a:spcBef>
              <a:spcAft>
                <a:spcPct val="0"/>
              </a:spcAft>
              <a:defRPr sz="3400" b="1">
                <a:solidFill>
                  <a:srgbClr val="FFFF66"/>
                </a:solidFill>
                <a:latin typeface="Trebuchet MS" pitchFamily="34" charset="0"/>
              </a:defRPr>
            </a:lvl7pPr>
            <a:lvl8pPr marL="3429000" indent="-228600" eaLnBrk="0" fontAlgn="base" hangingPunct="0">
              <a:spcBef>
                <a:spcPct val="0"/>
              </a:spcBef>
              <a:spcAft>
                <a:spcPct val="0"/>
              </a:spcAft>
              <a:defRPr sz="3400" b="1">
                <a:solidFill>
                  <a:srgbClr val="FFFF66"/>
                </a:solidFill>
                <a:latin typeface="Trebuchet MS" pitchFamily="34" charset="0"/>
              </a:defRPr>
            </a:lvl8pPr>
            <a:lvl9pPr marL="3886200" indent="-228600" eaLnBrk="0" fontAlgn="base" hangingPunct="0">
              <a:spcBef>
                <a:spcPct val="0"/>
              </a:spcBef>
              <a:spcAft>
                <a:spcPct val="0"/>
              </a:spcAft>
              <a:defRPr sz="3400" b="1">
                <a:solidFill>
                  <a:srgbClr val="FFFF66"/>
                </a:solidFill>
                <a:latin typeface="Trebuchet MS" pitchFamily="34" charset="0"/>
              </a:defRPr>
            </a:lvl9pPr>
          </a:lstStyle>
          <a:p>
            <a:pPr eaLnBrk="1" hangingPunct="1">
              <a:buFont typeface="Arial" charset="0"/>
              <a:buChar char="•"/>
            </a:pPr>
            <a:r>
              <a:rPr lang="en-US" sz="2800" b="0">
                <a:solidFill>
                  <a:schemeClr val="tx1"/>
                </a:solidFill>
                <a:latin typeface="Calibri" pitchFamily="34" charset="0"/>
                <a:cs typeface="Arial" charset="0"/>
              </a:rPr>
              <a:t>USGS program is research, does not replace need for regular monitoring program</a:t>
            </a:r>
          </a:p>
          <a:p>
            <a:pPr eaLnBrk="1" hangingPunct="1">
              <a:buFont typeface="Arial" charset="0"/>
              <a:buChar char="•"/>
            </a:pPr>
            <a:endParaRPr lang="en-US" sz="800" b="0">
              <a:solidFill>
                <a:schemeClr val="tx1"/>
              </a:solidFill>
              <a:latin typeface="Calibri" pitchFamily="34" charset="0"/>
              <a:cs typeface="Arial" charset="0"/>
            </a:endParaRPr>
          </a:p>
          <a:p>
            <a:pPr eaLnBrk="1" hangingPunct="1">
              <a:buFont typeface="Arial" charset="0"/>
              <a:buChar char="•"/>
            </a:pPr>
            <a:r>
              <a:rPr lang="en-US" sz="2800" b="0">
                <a:solidFill>
                  <a:schemeClr val="tx1"/>
                </a:solidFill>
                <a:latin typeface="Calibri" pitchFamily="34" charset="0"/>
                <a:cs typeface="Arial" charset="0"/>
              </a:rPr>
              <a:t>Two program components</a:t>
            </a:r>
          </a:p>
          <a:p>
            <a:pPr eaLnBrk="1" hangingPunct="1">
              <a:buFont typeface="Arial" charset="0"/>
              <a:buChar char="•"/>
            </a:pPr>
            <a:endParaRPr lang="en-US" sz="800" b="0">
              <a:solidFill>
                <a:schemeClr val="tx1"/>
              </a:solidFill>
              <a:latin typeface="Calibri" pitchFamily="34" charset="0"/>
              <a:cs typeface="Arial" charset="0"/>
            </a:endParaRPr>
          </a:p>
          <a:p>
            <a:pPr lvl="1" eaLnBrk="1" hangingPunct="1">
              <a:buFont typeface="Calibri" pitchFamily="34" charset="0"/>
              <a:buChar char="–"/>
            </a:pPr>
            <a:r>
              <a:rPr lang="en-US" sz="2400" b="0">
                <a:solidFill>
                  <a:schemeClr val="tx1"/>
                </a:solidFill>
                <a:latin typeface="Calibri" pitchFamily="34" charset="0"/>
                <a:cs typeface="Arial" charset="0"/>
              </a:rPr>
              <a:t>Core program– NNE and loads assessment</a:t>
            </a:r>
          </a:p>
          <a:p>
            <a:pPr lvl="1" eaLnBrk="1" hangingPunct="1">
              <a:buFont typeface="Calibri" pitchFamily="34" charset="0"/>
              <a:buChar char="–"/>
            </a:pPr>
            <a:endParaRPr lang="en-US" sz="800" b="0">
              <a:solidFill>
                <a:schemeClr val="tx1"/>
              </a:solidFill>
              <a:latin typeface="Calibri" pitchFamily="34" charset="0"/>
              <a:cs typeface="Arial" charset="0"/>
            </a:endParaRPr>
          </a:p>
          <a:p>
            <a:pPr lvl="1" eaLnBrk="1" hangingPunct="1">
              <a:buFont typeface="Calibri" pitchFamily="34" charset="0"/>
              <a:buChar char="–"/>
            </a:pPr>
            <a:r>
              <a:rPr lang="en-US" sz="2400" b="0">
                <a:solidFill>
                  <a:schemeClr val="tx1"/>
                </a:solidFill>
                <a:latin typeface="Calibri" pitchFamily="34" charset="0"/>
                <a:cs typeface="Arial" charset="0"/>
              </a:rPr>
              <a:t>Special studies – develop and validate models</a:t>
            </a:r>
          </a:p>
        </p:txBody>
      </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203196"/>
            <a:ext cx="9144000" cy="1323439"/>
          </a:xfrm>
          <a:prstGeom prst="rect">
            <a:avLst/>
          </a:prstGeom>
          <a:noFill/>
        </p:spPr>
        <p:txBody>
          <a:bodyPr>
            <a:spAutoFit/>
          </a:bodyPr>
          <a:lstStyle/>
          <a:p>
            <a:pPr algn="ctr" fontAlgn="auto">
              <a:spcBef>
                <a:spcPts val="0"/>
              </a:spcBef>
              <a:spcAft>
                <a:spcPts val="0"/>
              </a:spcAft>
              <a:defRPr/>
            </a:pPr>
            <a:r>
              <a:rPr lang="en-US" sz="4000" dirty="0">
                <a:ln w="1905"/>
                <a:solidFill>
                  <a:srgbClr val="FFC000"/>
                </a:solidFill>
                <a:effectLst>
                  <a:innerShdw blurRad="69850" dist="43180" dir="5400000">
                    <a:srgbClr val="000000">
                      <a:alpha val="65000"/>
                    </a:srgbClr>
                  </a:innerShdw>
                </a:effectLst>
                <a:latin typeface="Calibri" pitchFamily="34" charset="0"/>
              </a:rPr>
              <a:t>Four Types of Data Gaps and Recommended Next Steps</a:t>
            </a:r>
          </a:p>
        </p:txBody>
      </p:sp>
      <p:sp>
        <p:nvSpPr>
          <p:cNvPr id="75779" name="TextBox 4"/>
          <p:cNvSpPr txBox="1">
            <a:spLocks noChangeArrowheads="1"/>
          </p:cNvSpPr>
          <p:nvPr/>
        </p:nvSpPr>
        <p:spPr bwMode="auto">
          <a:xfrm>
            <a:off x="490538" y="1560513"/>
            <a:ext cx="8382000"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defRPr sz="3400" b="1">
                <a:solidFill>
                  <a:srgbClr val="FFFF66"/>
                </a:solidFill>
                <a:latin typeface="Trebuchet MS" pitchFamily="34" charset="0"/>
              </a:defRPr>
            </a:lvl1pPr>
            <a:lvl2pPr marL="742950" indent="-285750" eaLnBrk="0" hangingPunct="0">
              <a:defRPr sz="3400" b="1">
                <a:solidFill>
                  <a:srgbClr val="FFFF66"/>
                </a:solidFill>
                <a:latin typeface="Trebuchet MS" pitchFamily="34" charset="0"/>
              </a:defRPr>
            </a:lvl2pPr>
            <a:lvl3pPr marL="1143000" indent="-228600" eaLnBrk="0" hangingPunct="0">
              <a:defRPr sz="3400" b="1">
                <a:solidFill>
                  <a:srgbClr val="FFFF66"/>
                </a:solidFill>
                <a:latin typeface="Trebuchet MS" pitchFamily="34" charset="0"/>
              </a:defRPr>
            </a:lvl3pPr>
            <a:lvl4pPr marL="1600200" indent="-228600" eaLnBrk="0" hangingPunct="0">
              <a:defRPr sz="3400" b="1">
                <a:solidFill>
                  <a:srgbClr val="FFFF66"/>
                </a:solidFill>
                <a:latin typeface="Trebuchet MS" pitchFamily="34" charset="0"/>
              </a:defRPr>
            </a:lvl4pPr>
            <a:lvl5pPr marL="2057400" indent="-228600" eaLnBrk="0" hangingPunct="0">
              <a:defRPr sz="3400" b="1">
                <a:solidFill>
                  <a:srgbClr val="FFFF66"/>
                </a:solidFill>
                <a:latin typeface="Trebuchet MS" pitchFamily="34" charset="0"/>
              </a:defRPr>
            </a:lvl5pPr>
            <a:lvl6pPr marL="2514600" indent="-228600" eaLnBrk="0" fontAlgn="base" hangingPunct="0">
              <a:spcBef>
                <a:spcPct val="0"/>
              </a:spcBef>
              <a:spcAft>
                <a:spcPct val="0"/>
              </a:spcAft>
              <a:defRPr sz="3400" b="1">
                <a:solidFill>
                  <a:srgbClr val="FFFF66"/>
                </a:solidFill>
                <a:latin typeface="Trebuchet MS" pitchFamily="34" charset="0"/>
              </a:defRPr>
            </a:lvl6pPr>
            <a:lvl7pPr marL="2971800" indent="-228600" eaLnBrk="0" fontAlgn="base" hangingPunct="0">
              <a:spcBef>
                <a:spcPct val="0"/>
              </a:spcBef>
              <a:spcAft>
                <a:spcPct val="0"/>
              </a:spcAft>
              <a:defRPr sz="3400" b="1">
                <a:solidFill>
                  <a:srgbClr val="FFFF66"/>
                </a:solidFill>
                <a:latin typeface="Trebuchet MS" pitchFamily="34" charset="0"/>
              </a:defRPr>
            </a:lvl7pPr>
            <a:lvl8pPr marL="3429000" indent="-228600" eaLnBrk="0" fontAlgn="base" hangingPunct="0">
              <a:spcBef>
                <a:spcPct val="0"/>
              </a:spcBef>
              <a:spcAft>
                <a:spcPct val="0"/>
              </a:spcAft>
              <a:defRPr sz="3400" b="1">
                <a:solidFill>
                  <a:srgbClr val="FFFF66"/>
                </a:solidFill>
                <a:latin typeface="Trebuchet MS" pitchFamily="34" charset="0"/>
              </a:defRPr>
            </a:lvl8pPr>
            <a:lvl9pPr marL="3886200" indent="-228600" eaLnBrk="0" fontAlgn="base" hangingPunct="0">
              <a:spcBef>
                <a:spcPct val="0"/>
              </a:spcBef>
              <a:spcAft>
                <a:spcPct val="0"/>
              </a:spcAft>
              <a:defRPr sz="3400" b="1">
                <a:solidFill>
                  <a:srgbClr val="FFFF66"/>
                </a:solidFill>
                <a:latin typeface="Trebuchet MS" pitchFamily="34" charset="0"/>
              </a:defRPr>
            </a:lvl9pPr>
          </a:lstStyle>
          <a:p>
            <a:pPr eaLnBrk="1" hangingPunct="1">
              <a:spcBef>
                <a:spcPts val="1600"/>
              </a:spcBef>
              <a:buClr>
                <a:srgbClr val="FFC000"/>
              </a:buClr>
              <a:buFont typeface="Arial" charset="0"/>
              <a:buChar char="•"/>
            </a:pPr>
            <a:r>
              <a:rPr lang="en-US" sz="2800" b="0" dirty="0">
                <a:solidFill>
                  <a:schemeClr val="tx1"/>
                </a:solidFill>
                <a:latin typeface="Calibri" pitchFamily="34" charset="0"/>
              </a:rPr>
              <a:t>Develop and implement an NNE assessment framework for the Bay</a:t>
            </a:r>
          </a:p>
          <a:p>
            <a:pPr eaLnBrk="1" hangingPunct="1">
              <a:spcBef>
                <a:spcPts val="1600"/>
              </a:spcBef>
              <a:buClr>
                <a:srgbClr val="FFC000"/>
              </a:buClr>
              <a:buFont typeface="Arial" charset="0"/>
              <a:buChar char="•"/>
            </a:pPr>
            <a:r>
              <a:rPr lang="en-US" sz="2800" b="0" dirty="0">
                <a:solidFill>
                  <a:schemeClr val="tx1"/>
                </a:solidFill>
                <a:latin typeface="Calibri" pitchFamily="34" charset="0"/>
              </a:rPr>
              <a:t>Develop &amp; use models to link NNE response indicators to nutrient loads and other management controls</a:t>
            </a:r>
          </a:p>
          <a:p>
            <a:pPr eaLnBrk="1" hangingPunct="1">
              <a:spcBef>
                <a:spcPts val="1600"/>
              </a:spcBef>
              <a:buClr>
                <a:srgbClr val="FFC000"/>
              </a:buClr>
              <a:buFont typeface="Arial" charset="0"/>
              <a:buChar char="•"/>
            </a:pPr>
            <a:r>
              <a:rPr lang="en-US" sz="2800" b="0" dirty="0">
                <a:solidFill>
                  <a:schemeClr val="tx1"/>
                </a:solidFill>
                <a:latin typeface="Calibri" pitchFamily="34" charset="0"/>
              </a:rPr>
              <a:t>Develop &amp; implement monitoring program to support regular NNE assessments of SF Bay and validate the load –response models </a:t>
            </a:r>
          </a:p>
          <a:p>
            <a:pPr eaLnBrk="1" hangingPunct="1">
              <a:spcBef>
                <a:spcPts val="1600"/>
              </a:spcBef>
              <a:buClr>
                <a:srgbClr val="FFC000"/>
              </a:buClr>
              <a:buFont typeface="Arial" charset="0"/>
              <a:buChar char="•"/>
            </a:pPr>
            <a:r>
              <a:rPr lang="en-US" sz="2800" b="0" dirty="0">
                <a:solidFill>
                  <a:schemeClr val="tx1"/>
                </a:solidFill>
                <a:latin typeface="Calibri" pitchFamily="34" charset="0"/>
              </a:rPr>
              <a:t>Coordinate SF Bay NNE </a:t>
            </a:r>
            <a:r>
              <a:rPr lang="en-US" sz="2800" b="0" dirty="0" err="1">
                <a:solidFill>
                  <a:schemeClr val="tx1"/>
                </a:solidFill>
                <a:latin typeface="Calibri" pitchFamily="34" charset="0"/>
              </a:rPr>
              <a:t>workplan</a:t>
            </a:r>
            <a:r>
              <a:rPr lang="en-US" sz="2800" b="0" dirty="0">
                <a:solidFill>
                  <a:schemeClr val="tx1"/>
                </a:solidFill>
                <a:latin typeface="Calibri" pitchFamily="34" charset="0"/>
              </a:rPr>
              <a:t> with nutrient management in Delta</a:t>
            </a:r>
          </a:p>
        </p:txBody>
      </p:sp>
      <p:sp>
        <p:nvSpPr>
          <p:cNvPr id="75780" name="Rectangle 3"/>
          <p:cNvSpPr>
            <a:spLocks noChangeArrowheads="1"/>
          </p:cNvSpPr>
          <p:nvPr/>
        </p:nvSpPr>
        <p:spPr bwMode="auto">
          <a:xfrm>
            <a:off x="490538" y="5062538"/>
            <a:ext cx="7756647" cy="1304925"/>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62000" y="203196"/>
            <a:ext cx="7586133" cy="1754326"/>
          </a:xfrm>
          <a:prstGeom prst="rect">
            <a:avLst/>
          </a:prstGeom>
          <a:noFill/>
        </p:spPr>
        <p:txBody>
          <a:bodyPr>
            <a:spAutoFit/>
          </a:bodyPr>
          <a:lstStyle/>
          <a:p>
            <a:pPr algn="ctr" fontAlgn="auto">
              <a:spcBef>
                <a:spcPts val="0"/>
              </a:spcBef>
              <a:spcAft>
                <a:spcPts val="0"/>
              </a:spcAft>
              <a:defRPr/>
            </a:pPr>
            <a:r>
              <a:rPr lang="en-US" sz="3600" dirty="0">
                <a:ln w="1905"/>
                <a:solidFill>
                  <a:srgbClr val="FFC000"/>
                </a:solidFill>
                <a:effectLst>
                  <a:innerShdw blurRad="69850" dist="43180" dir="5400000">
                    <a:srgbClr val="000000">
                      <a:alpha val="65000"/>
                    </a:srgbClr>
                  </a:innerShdw>
                </a:effectLst>
                <a:latin typeface="Calibri" pitchFamily="34" charset="0"/>
              </a:rPr>
              <a:t>What Do You Think of the Specified Data Gaps and Next Steps?</a:t>
            </a:r>
          </a:p>
          <a:p>
            <a:pPr algn="ctr" fontAlgn="auto">
              <a:spcBef>
                <a:spcPts val="0"/>
              </a:spcBef>
              <a:spcAft>
                <a:spcPts val="0"/>
              </a:spcAft>
              <a:defRPr/>
            </a:pPr>
            <a:endParaRPr lang="en-US" sz="3600" dirty="0">
              <a:ln w="1905"/>
              <a:solidFill>
                <a:srgbClr val="FFC000"/>
              </a:solidFill>
              <a:effectLst>
                <a:innerShdw blurRad="69850" dist="43180" dir="5400000">
                  <a:srgbClr val="000000">
                    <a:alpha val="65000"/>
                  </a:srgbClr>
                </a:innerShdw>
              </a:effectLst>
              <a:latin typeface="Calibri" pitchFamily="34" charset="0"/>
            </a:endParaRPr>
          </a:p>
        </p:txBody>
      </p:sp>
      <p:sp>
        <p:nvSpPr>
          <p:cNvPr id="4103" name="TextBox 4"/>
          <p:cNvSpPr txBox="1">
            <a:spLocks noChangeArrowheads="1"/>
          </p:cNvSpPr>
          <p:nvPr/>
        </p:nvSpPr>
        <p:spPr bwMode="auto">
          <a:xfrm>
            <a:off x="508000" y="1658938"/>
            <a:ext cx="8094663" cy="3929062"/>
          </a:xfrm>
          <a:prstGeom prst="rect">
            <a:avLst/>
          </a:prstGeom>
          <a:noFill/>
          <a:ln w="9525">
            <a:noFill/>
            <a:miter lim="800000"/>
            <a:headEnd/>
            <a:tailEnd/>
          </a:ln>
        </p:spPr>
        <p:txBody>
          <a:bodyPr>
            <a:spAutoFit/>
          </a:bodyPr>
          <a:lstStyle/>
          <a:p>
            <a:pPr marL="225425" indent="-225425">
              <a:spcBef>
                <a:spcPts val="1600"/>
              </a:spcBef>
              <a:buClr>
                <a:srgbClr val="FFC000"/>
              </a:buClr>
              <a:defRPr/>
            </a:pPr>
            <a:r>
              <a:rPr lang="en-US" sz="2800" b="0" dirty="0">
                <a:solidFill>
                  <a:schemeClr val="tx1"/>
                </a:solidFill>
                <a:latin typeface="Calibri" pitchFamily="34" charset="0"/>
              </a:rPr>
              <a:t>Guidelines for discussion</a:t>
            </a:r>
          </a:p>
          <a:p>
            <a:pPr marL="457200" indent="-457200">
              <a:spcBef>
                <a:spcPts val="1600"/>
              </a:spcBef>
              <a:buClr>
                <a:srgbClr val="FFC000"/>
              </a:buClr>
              <a:buFont typeface="Arial" pitchFamily="34" charset="0"/>
              <a:buChar char="•"/>
              <a:defRPr/>
            </a:pPr>
            <a:r>
              <a:rPr lang="en-US" sz="2800" b="0" dirty="0">
                <a:solidFill>
                  <a:schemeClr val="tx1"/>
                </a:solidFill>
                <a:latin typeface="Calibri" pitchFamily="34" charset="0"/>
              </a:rPr>
              <a:t>Data gaps and recommendations are a laundry list –no attempt to prioritize</a:t>
            </a:r>
          </a:p>
          <a:p>
            <a:pPr marL="457200" indent="-457200">
              <a:spcBef>
                <a:spcPts val="1600"/>
              </a:spcBef>
              <a:buClr>
                <a:srgbClr val="FFC000"/>
              </a:buClr>
              <a:buFont typeface="Arial" pitchFamily="34" charset="0"/>
              <a:buChar char="•"/>
              <a:defRPr/>
            </a:pPr>
            <a:r>
              <a:rPr lang="en-US" sz="2800" b="0" dirty="0">
                <a:solidFill>
                  <a:schemeClr val="tx1"/>
                </a:solidFill>
                <a:latin typeface="Calibri" pitchFamily="34" charset="0"/>
              </a:rPr>
              <a:t>Express your opinion on relative importance, but we won’t try to get your consensus on priorities</a:t>
            </a:r>
          </a:p>
          <a:p>
            <a:pPr marL="457200" indent="-457200">
              <a:spcBef>
                <a:spcPts val="1600"/>
              </a:spcBef>
              <a:buClr>
                <a:srgbClr val="FFC000"/>
              </a:buClr>
              <a:buFont typeface="Arial" pitchFamily="34" charset="0"/>
              <a:buChar char="•"/>
              <a:defRPr/>
            </a:pPr>
            <a:r>
              <a:rPr lang="en-US" sz="2800" b="0" dirty="0">
                <a:solidFill>
                  <a:schemeClr val="tx1"/>
                </a:solidFill>
                <a:latin typeface="Calibri" pitchFamily="34" charset="0"/>
              </a:rPr>
              <a:t>Missing data gaps?</a:t>
            </a:r>
          </a:p>
          <a:p>
            <a:pPr marL="457200" indent="-457200">
              <a:spcBef>
                <a:spcPts val="1600"/>
              </a:spcBef>
              <a:buClr>
                <a:srgbClr val="FFC000"/>
              </a:buClr>
              <a:buFont typeface="Arial" pitchFamily="34" charset="0"/>
              <a:buChar char="•"/>
              <a:defRPr/>
            </a:pPr>
            <a:r>
              <a:rPr lang="en-US" sz="2800" b="0" dirty="0">
                <a:solidFill>
                  <a:schemeClr val="tx1"/>
                </a:solidFill>
                <a:latin typeface="Calibri" pitchFamily="34" charset="0"/>
              </a:rPr>
              <a:t>Missing next steps?</a:t>
            </a:r>
          </a:p>
        </p:txBody>
      </p:sp>
      <p:sp>
        <p:nvSpPr>
          <p:cNvPr id="76804" name="TextBox 3"/>
          <p:cNvSpPr txBox="1">
            <a:spLocks noChangeArrowheads="1"/>
          </p:cNvSpPr>
          <p:nvPr/>
        </p:nvSpPr>
        <p:spPr bwMode="auto">
          <a:xfrm>
            <a:off x="2014538" y="5791200"/>
            <a:ext cx="52593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b="1">
                <a:solidFill>
                  <a:srgbClr val="FFFF66"/>
                </a:solidFill>
                <a:latin typeface="Trebuchet MS" pitchFamily="34" charset="0"/>
              </a:defRPr>
            </a:lvl1pPr>
            <a:lvl2pPr marL="742950" indent="-285750" eaLnBrk="0" hangingPunct="0">
              <a:defRPr sz="3400" b="1">
                <a:solidFill>
                  <a:srgbClr val="FFFF66"/>
                </a:solidFill>
                <a:latin typeface="Trebuchet MS" pitchFamily="34" charset="0"/>
              </a:defRPr>
            </a:lvl2pPr>
            <a:lvl3pPr marL="1143000" indent="-228600" eaLnBrk="0" hangingPunct="0">
              <a:defRPr sz="3400" b="1">
                <a:solidFill>
                  <a:srgbClr val="FFFF66"/>
                </a:solidFill>
                <a:latin typeface="Trebuchet MS" pitchFamily="34" charset="0"/>
              </a:defRPr>
            </a:lvl3pPr>
            <a:lvl4pPr marL="1600200" indent="-228600" eaLnBrk="0" hangingPunct="0">
              <a:defRPr sz="3400" b="1">
                <a:solidFill>
                  <a:srgbClr val="FFFF66"/>
                </a:solidFill>
                <a:latin typeface="Trebuchet MS" pitchFamily="34" charset="0"/>
              </a:defRPr>
            </a:lvl4pPr>
            <a:lvl5pPr marL="2057400" indent="-228600" eaLnBrk="0" hangingPunct="0">
              <a:defRPr sz="3400" b="1">
                <a:solidFill>
                  <a:srgbClr val="FFFF66"/>
                </a:solidFill>
                <a:latin typeface="Trebuchet MS" pitchFamily="34" charset="0"/>
              </a:defRPr>
            </a:lvl5pPr>
            <a:lvl6pPr marL="2514600" indent="-228600" eaLnBrk="0" fontAlgn="base" hangingPunct="0">
              <a:spcBef>
                <a:spcPct val="0"/>
              </a:spcBef>
              <a:spcAft>
                <a:spcPct val="0"/>
              </a:spcAft>
              <a:defRPr sz="3400" b="1">
                <a:solidFill>
                  <a:srgbClr val="FFFF66"/>
                </a:solidFill>
                <a:latin typeface="Trebuchet MS" pitchFamily="34" charset="0"/>
              </a:defRPr>
            </a:lvl6pPr>
            <a:lvl7pPr marL="2971800" indent="-228600" eaLnBrk="0" fontAlgn="base" hangingPunct="0">
              <a:spcBef>
                <a:spcPct val="0"/>
              </a:spcBef>
              <a:spcAft>
                <a:spcPct val="0"/>
              </a:spcAft>
              <a:defRPr sz="3400" b="1">
                <a:solidFill>
                  <a:srgbClr val="FFFF66"/>
                </a:solidFill>
                <a:latin typeface="Trebuchet MS" pitchFamily="34" charset="0"/>
              </a:defRPr>
            </a:lvl7pPr>
            <a:lvl8pPr marL="3429000" indent="-228600" eaLnBrk="0" fontAlgn="base" hangingPunct="0">
              <a:spcBef>
                <a:spcPct val="0"/>
              </a:spcBef>
              <a:spcAft>
                <a:spcPct val="0"/>
              </a:spcAft>
              <a:defRPr sz="3400" b="1">
                <a:solidFill>
                  <a:srgbClr val="FFFF66"/>
                </a:solidFill>
                <a:latin typeface="Trebuchet MS" pitchFamily="34" charset="0"/>
              </a:defRPr>
            </a:lvl8pPr>
            <a:lvl9pPr marL="3886200" indent="-228600" eaLnBrk="0" fontAlgn="base" hangingPunct="0">
              <a:spcBef>
                <a:spcPct val="0"/>
              </a:spcBef>
              <a:spcAft>
                <a:spcPct val="0"/>
              </a:spcAft>
              <a:defRPr sz="3400" b="1">
                <a:solidFill>
                  <a:srgbClr val="FFFF66"/>
                </a:solidFill>
                <a:latin typeface="Trebuchet MS" pitchFamily="34" charset="0"/>
              </a:defRPr>
            </a:lvl9pPr>
          </a:lstStyle>
          <a:p>
            <a:pPr algn="ctr" eaLnBrk="1" hangingPunct="1"/>
            <a:r>
              <a:rPr lang="en-US" i="1"/>
              <a:t>ADDITIONAL COMMENTS?</a:t>
            </a:r>
          </a:p>
        </p:txBody>
      </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0"/>
            <a:ext cx="7772400" cy="1143000"/>
          </a:xfrm>
        </p:spPr>
        <p:txBody>
          <a:bodyPr/>
          <a:lstStyle/>
          <a:p>
            <a:pPr eaLnBrk="1" hangingPunct="1"/>
            <a:r>
              <a:rPr lang="en-US" sz="3600" b="1" smtClean="0">
                <a:solidFill>
                  <a:srgbClr val="FFC000"/>
                </a:solidFill>
                <a:latin typeface="Calibri" pitchFamily="34" charset="0"/>
              </a:rPr>
              <a:t>Meeting Goals</a:t>
            </a:r>
          </a:p>
        </p:txBody>
      </p:sp>
      <p:sp>
        <p:nvSpPr>
          <p:cNvPr id="77827" name="Rectangle 3"/>
          <p:cNvSpPr>
            <a:spLocks noGrp="1" noChangeArrowheads="1"/>
          </p:cNvSpPr>
          <p:nvPr>
            <p:ph type="body" idx="1"/>
          </p:nvPr>
        </p:nvSpPr>
        <p:spPr>
          <a:xfrm>
            <a:off x="463550" y="1443038"/>
            <a:ext cx="8318500" cy="4648200"/>
          </a:xfrm>
        </p:spPr>
        <p:txBody>
          <a:bodyPr/>
          <a:lstStyle/>
          <a:p>
            <a:pPr eaLnBrk="1" hangingPunct="1">
              <a:spcAft>
                <a:spcPct val="60000"/>
              </a:spcAft>
              <a:buClr>
                <a:schemeClr val="folHlink"/>
              </a:buClr>
              <a:buSzPct val="100000"/>
              <a:buFont typeface="Wingdings" pitchFamily="2" charset="2"/>
              <a:buChar char="§"/>
            </a:pPr>
            <a:r>
              <a:rPr lang="en-US" sz="2800" smtClean="0">
                <a:latin typeface="Calibri" pitchFamily="34" charset="0"/>
                <a:cs typeface="Times New Roman" pitchFamily="18" charset="0"/>
              </a:rPr>
              <a:t>Discuss criteria for selection of Science Advisory Panel members and provide feedback on candidates</a:t>
            </a:r>
          </a:p>
          <a:p>
            <a:pPr eaLnBrk="1" hangingPunct="1">
              <a:spcAft>
                <a:spcPct val="60000"/>
              </a:spcAft>
              <a:buClr>
                <a:schemeClr val="folHlink"/>
              </a:buClr>
              <a:buSzPct val="100000"/>
              <a:buFont typeface="Wingdings" pitchFamily="2" charset="2"/>
              <a:buChar char="§"/>
            </a:pPr>
            <a:r>
              <a:rPr lang="en-US" sz="2800" smtClean="0">
                <a:latin typeface="Calibri" pitchFamily="34" charset="0"/>
                <a:cs typeface="Times New Roman" pitchFamily="18" charset="0"/>
              </a:rPr>
              <a:t>Provide feedback on SF Bay NNE literature review and data gaps report</a:t>
            </a:r>
          </a:p>
          <a:p>
            <a:pPr eaLnBrk="1" hangingPunct="1">
              <a:spcAft>
                <a:spcPct val="60000"/>
              </a:spcAft>
              <a:buClr>
                <a:schemeClr val="folHlink"/>
              </a:buClr>
              <a:buSzPct val="100000"/>
              <a:buFont typeface="Wingdings" pitchFamily="2" charset="2"/>
              <a:buChar char="§"/>
            </a:pPr>
            <a:r>
              <a:rPr lang="en-US" sz="2800" smtClean="0">
                <a:latin typeface="Calibri" pitchFamily="34" charset="0"/>
                <a:cs typeface="Times New Roman" pitchFamily="18" charset="0"/>
              </a:rPr>
              <a:t>Provide input on scope for SF Bay NNE workplan</a:t>
            </a:r>
          </a:p>
        </p:txBody>
      </p:sp>
      <p:sp>
        <p:nvSpPr>
          <p:cNvPr id="77828" name="TextBox 3"/>
          <p:cNvSpPr txBox="1">
            <a:spLocks noChangeArrowheads="1"/>
          </p:cNvSpPr>
          <p:nvPr/>
        </p:nvSpPr>
        <p:spPr bwMode="auto">
          <a:xfrm>
            <a:off x="463550" y="3725863"/>
            <a:ext cx="7994650" cy="61436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3400" b="1">
                <a:solidFill>
                  <a:srgbClr val="FFFF66"/>
                </a:solidFill>
                <a:latin typeface="Trebuchet MS" pitchFamily="34" charset="0"/>
              </a:defRPr>
            </a:lvl1pPr>
            <a:lvl2pPr marL="742950" indent="-285750" eaLnBrk="0" hangingPunct="0">
              <a:defRPr sz="3400" b="1">
                <a:solidFill>
                  <a:srgbClr val="FFFF66"/>
                </a:solidFill>
                <a:latin typeface="Trebuchet MS" pitchFamily="34" charset="0"/>
              </a:defRPr>
            </a:lvl2pPr>
            <a:lvl3pPr marL="1143000" indent="-228600" eaLnBrk="0" hangingPunct="0">
              <a:defRPr sz="3400" b="1">
                <a:solidFill>
                  <a:srgbClr val="FFFF66"/>
                </a:solidFill>
                <a:latin typeface="Trebuchet MS" pitchFamily="34" charset="0"/>
              </a:defRPr>
            </a:lvl3pPr>
            <a:lvl4pPr marL="1600200" indent="-228600" eaLnBrk="0" hangingPunct="0">
              <a:defRPr sz="3400" b="1">
                <a:solidFill>
                  <a:srgbClr val="FFFF66"/>
                </a:solidFill>
                <a:latin typeface="Trebuchet MS" pitchFamily="34" charset="0"/>
              </a:defRPr>
            </a:lvl4pPr>
            <a:lvl5pPr marL="2057400" indent="-228600" eaLnBrk="0" hangingPunct="0">
              <a:defRPr sz="3400" b="1">
                <a:solidFill>
                  <a:srgbClr val="FFFF66"/>
                </a:solidFill>
                <a:latin typeface="Trebuchet MS" pitchFamily="34" charset="0"/>
              </a:defRPr>
            </a:lvl5pPr>
            <a:lvl6pPr marL="2514600" indent="-228600" eaLnBrk="0" fontAlgn="base" hangingPunct="0">
              <a:spcBef>
                <a:spcPct val="0"/>
              </a:spcBef>
              <a:spcAft>
                <a:spcPct val="0"/>
              </a:spcAft>
              <a:defRPr sz="3400" b="1">
                <a:solidFill>
                  <a:srgbClr val="FFFF66"/>
                </a:solidFill>
                <a:latin typeface="Trebuchet MS" pitchFamily="34" charset="0"/>
              </a:defRPr>
            </a:lvl6pPr>
            <a:lvl7pPr marL="2971800" indent="-228600" eaLnBrk="0" fontAlgn="base" hangingPunct="0">
              <a:spcBef>
                <a:spcPct val="0"/>
              </a:spcBef>
              <a:spcAft>
                <a:spcPct val="0"/>
              </a:spcAft>
              <a:defRPr sz="3400" b="1">
                <a:solidFill>
                  <a:srgbClr val="FFFF66"/>
                </a:solidFill>
                <a:latin typeface="Trebuchet MS" pitchFamily="34" charset="0"/>
              </a:defRPr>
            </a:lvl7pPr>
            <a:lvl8pPr marL="3429000" indent="-228600" eaLnBrk="0" fontAlgn="base" hangingPunct="0">
              <a:spcBef>
                <a:spcPct val="0"/>
              </a:spcBef>
              <a:spcAft>
                <a:spcPct val="0"/>
              </a:spcAft>
              <a:defRPr sz="3400" b="1">
                <a:solidFill>
                  <a:srgbClr val="FFFF66"/>
                </a:solidFill>
                <a:latin typeface="Trebuchet MS" pitchFamily="34" charset="0"/>
              </a:defRPr>
            </a:lvl8pPr>
            <a:lvl9pPr marL="3886200" indent="-228600" eaLnBrk="0" fontAlgn="base" hangingPunct="0">
              <a:spcBef>
                <a:spcPct val="0"/>
              </a:spcBef>
              <a:spcAft>
                <a:spcPct val="0"/>
              </a:spcAft>
              <a:defRPr sz="3400" b="1">
                <a:solidFill>
                  <a:srgbClr val="FFFF66"/>
                </a:solidFill>
                <a:latin typeface="Trebuchet MS" pitchFamily="34" charset="0"/>
              </a:defRPr>
            </a:lvl9pPr>
          </a:lstStyle>
          <a:p>
            <a:pPr eaLnBrk="1" hangingPunct="1"/>
            <a:endParaRPr lang="en-US"/>
          </a:p>
        </p:txBody>
      </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144463"/>
            <a:ext cx="8229600" cy="838200"/>
          </a:xfrm>
          <a:prstGeom prst="rect">
            <a:avLst/>
          </a:prstGeom>
        </p:spPr>
        <p:txBody>
          <a:bodyPr anchor="ctr"/>
          <a:lstStyle/>
          <a:p>
            <a:pPr algn="ctr" fontAlgn="auto">
              <a:spcAft>
                <a:spcPts val="0"/>
              </a:spcAft>
              <a:defRPr/>
            </a:pPr>
            <a:r>
              <a:rPr lang="en-US" sz="3600" dirty="0">
                <a:solidFill>
                  <a:srgbClr val="FFC000"/>
                </a:solidFill>
                <a:latin typeface="Calibri" pitchFamily="34" charset="0"/>
                <a:ea typeface="+mj-ea"/>
                <a:cs typeface="+mj-cs"/>
              </a:rPr>
              <a:t>Timeframe for </a:t>
            </a:r>
            <a:r>
              <a:rPr lang="en-US" sz="3600" dirty="0" smtClean="0">
                <a:solidFill>
                  <a:srgbClr val="FFC000"/>
                </a:solidFill>
                <a:latin typeface="Calibri" pitchFamily="34" charset="0"/>
                <a:ea typeface="+mj-ea"/>
                <a:cs typeface="+mj-cs"/>
              </a:rPr>
              <a:t> Work Plan Development</a:t>
            </a:r>
            <a:endParaRPr lang="en-US" sz="3600" u="sng" dirty="0">
              <a:solidFill>
                <a:srgbClr val="FFC000"/>
              </a:solidFill>
              <a:latin typeface="Calibri" pitchFamily="34" charset="0"/>
              <a:ea typeface="+mj-ea"/>
              <a:cs typeface="+mj-cs"/>
            </a:endParaRPr>
          </a:p>
        </p:txBody>
      </p:sp>
      <p:sp>
        <p:nvSpPr>
          <p:cNvPr id="3" name="TextBox 2"/>
          <p:cNvSpPr txBox="1"/>
          <p:nvPr/>
        </p:nvSpPr>
        <p:spPr>
          <a:xfrm>
            <a:off x="428625" y="1752600"/>
            <a:ext cx="3251200" cy="4755148"/>
          </a:xfrm>
          <a:prstGeom prst="rect">
            <a:avLst/>
          </a:prstGeom>
          <a:noFill/>
        </p:spPr>
        <p:txBody>
          <a:bodyPr>
            <a:spAutoFit/>
          </a:bodyPr>
          <a:lstStyle/>
          <a:p>
            <a:pPr>
              <a:spcAft>
                <a:spcPts val="1200"/>
              </a:spcAft>
              <a:defRPr/>
            </a:pPr>
            <a:r>
              <a:rPr lang="en-US" sz="2400" b="0" dirty="0" smtClean="0">
                <a:solidFill>
                  <a:schemeClr val="tx1"/>
                </a:solidFill>
                <a:latin typeface="Calibri" pitchFamily="34" charset="0"/>
              </a:rPr>
              <a:t>Draft lit. review</a:t>
            </a:r>
          </a:p>
          <a:p>
            <a:pPr>
              <a:spcAft>
                <a:spcPts val="1200"/>
              </a:spcAft>
              <a:defRPr/>
            </a:pPr>
            <a:r>
              <a:rPr lang="en-US" sz="2400" b="0" dirty="0" smtClean="0">
                <a:solidFill>
                  <a:schemeClr val="tx1"/>
                </a:solidFill>
                <a:latin typeface="Calibri" pitchFamily="34" charset="0"/>
              </a:rPr>
              <a:t>SAG feedback</a:t>
            </a:r>
          </a:p>
          <a:p>
            <a:pPr>
              <a:spcAft>
                <a:spcPts val="1200"/>
              </a:spcAft>
              <a:defRPr/>
            </a:pPr>
            <a:r>
              <a:rPr lang="en-US" sz="2400" b="0" dirty="0" smtClean="0">
                <a:solidFill>
                  <a:schemeClr val="tx1"/>
                </a:solidFill>
                <a:latin typeface="Calibri" pitchFamily="34" charset="0"/>
              </a:rPr>
              <a:t>Finalize </a:t>
            </a:r>
            <a:r>
              <a:rPr lang="en-US" sz="2400" b="0" dirty="0">
                <a:solidFill>
                  <a:schemeClr val="tx1"/>
                </a:solidFill>
                <a:latin typeface="Calibri" pitchFamily="34" charset="0"/>
              </a:rPr>
              <a:t>lit. </a:t>
            </a:r>
            <a:r>
              <a:rPr lang="en-US" sz="2400" b="0" dirty="0" smtClean="0">
                <a:solidFill>
                  <a:schemeClr val="tx1"/>
                </a:solidFill>
                <a:latin typeface="Calibri" pitchFamily="34" charset="0"/>
              </a:rPr>
              <a:t>review</a:t>
            </a:r>
          </a:p>
          <a:p>
            <a:pPr>
              <a:spcAft>
                <a:spcPts val="1200"/>
              </a:spcAft>
              <a:defRPr/>
            </a:pPr>
            <a:r>
              <a:rPr lang="en-US" sz="2400" b="0" dirty="0" smtClean="0">
                <a:solidFill>
                  <a:schemeClr val="tx1"/>
                </a:solidFill>
                <a:latin typeface="Calibri" pitchFamily="34" charset="0"/>
              </a:rPr>
              <a:t>Outline of workplan</a:t>
            </a:r>
          </a:p>
          <a:p>
            <a:pPr>
              <a:spcAft>
                <a:spcPts val="1200"/>
              </a:spcAft>
              <a:defRPr/>
            </a:pPr>
            <a:endParaRPr lang="en-US" sz="2400" b="0" dirty="0" smtClean="0">
              <a:solidFill>
                <a:schemeClr val="tx1"/>
              </a:solidFill>
              <a:latin typeface="Calibri" pitchFamily="34" charset="0"/>
            </a:endParaRPr>
          </a:p>
          <a:p>
            <a:pPr>
              <a:spcAft>
                <a:spcPts val="1200"/>
              </a:spcAft>
              <a:defRPr/>
            </a:pPr>
            <a:r>
              <a:rPr lang="en-US" sz="2400" b="0" dirty="0" smtClean="0">
                <a:solidFill>
                  <a:schemeClr val="tx1"/>
                </a:solidFill>
                <a:latin typeface="Calibri" pitchFamily="34" charset="0"/>
              </a:rPr>
              <a:t>Draft workplan</a:t>
            </a:r>
          </a:p>
          <a:p>
            <a:pPr>
              <a:spcAft>
                <a:spcPts val="1200"/>
              </a:spcAft>
              <a:defRPr/>
            </a:pPr>
            <a:r>
              <a:rPr lang="en-US" sz="2400" b="0" dirty="0" smtClean="0">
                <a:solidFill>
                  <a:schemeClr val="tx1"/>
                </a:solidFill>
                <a:latin typeface="Calibri" pitchFamily="34" charset="0"/>
              </a:rPr>
              <a:t>Final workplan</a:t>
            </a:r>
          </a:p>
          <a:p>
            <a:pPr>
              <a:spcAft>
                <a:spcPts val="1200"/>
              </a:spcAft>
              <a:defRPr/>
            </a:pPr>
            <a:endParaRPr lang="en-US" sz="2400" b="0" dirty="0" smtClean="0">
              <a:solidFill>
                <a:schemeClr val="tx1"/>
              </a:solidFill>
              <a:latin typeface="Calibri" pitchFamily="34" charset="0"/>
            </a:endParaRPr>
          </a:p>
          <a:p>
            <a:pPr>
              <a:spcAft>
                <a:spcPts val="1200"/>
              </a:spcAft>
              <a:defRPr/>
            </a:pPr>
            <a:endParaRPr lang="en-US" sz="1100" b="0" dirty="0">
              <a:solidFill>
                <a:schemeClr val="tx1"/>
              </a:solidFill>
              <a:latin typeface="Calibri" pitchFamily="34" charset="0"/>
            </a:endParaRPr>
          </a:p>
          <a:p>
            <a:pPr>
              <a:spcAft>
                <a:spcPts val="1200"/>
              </a:spcAft>
              <a:defRPr/>
            </a:pPr>
            <a:endParaRPr lang="en-US" sz="1000" b="0" dirty="0">
              <a:solidFill>
                <a:schemeClr val="tx1"/>
              </a:solidFill>
              <a:latin typeface="Calibri" pitchFamily="34" charset="0"/>
            </a:endParaRPr>
          </a:p>
        </p:txBody>
      </p:sp>
      <p:sp>
        <p:nvSpPr>
          <p:cNvPr id="7172" name="Down Arrow 4"/>
          <p:cNvSpPr>
            <a:spLocks noChangeArrowheads="1"/>
          </p:cNvSpPr>
          <p:nvPr/>
        </p:nvSpPr>
        <p:spPr bwMode="auto">
          <a:xfrm>
            <a:off x="3443294" y="1752601"/>
            <a:ext cx="688975" cy="3937000"/>
          </a:xfrm>
          <a:prstGeom prst="downArrow">
            <a:avLst>
              <a:gd name="adj1" fmla="val 50000"/>
              <a:gd name="adj2" fmla="val 49988"/>
            </a:avLst>
          </a:prstGeom>
          <a:solidFill>
            <a:schemeClr val="accent2">
              <a:lumMod val="75000"/>
            </a:schemeClr>
          </a:solidFill>
          <a:ln w="9525" algn="ctr">
            <a:solidFill>
              <a:schemeClr val="tx1"/>
            </a:solidFill>
            <a:round/>
            <a:headEnd/>
            <a:tailEnd/>
          </a:ln>
        </p:spPr>
        <p:txBody>
          <a:bodyPr/>
          <a:lstStyle/>
          <a:p>
            <a:endParaRPr lang="en-US"/>
          </a:p>
        </p:txBody>
      </p:sp>
      <p:sp>
        <p:nvSpPr>
          <p:cNvPr id="31749" name="TextBox 5"/>
          <p:cNvSpPr txBox="1">
            <a:spLocks noChangeArrowheads="1"/>
          </p:cNvSpPr>
          <p:nvPr/>
        </p:nvSpPr>
        <p:spPr bwMode="auto">
          <a:xfrm>
            <a:off x="4639735" y="1752600"/>
            <a:ext cx="4529775" cy="3693319"/>
          </a:xfrm>
          <a:prstGeom prst="rect">
            <a:avLst/>
          </a:prstGeom>
          <a:noFill/>
          <a:ln w="9525">
            <a:noFill/>
            <a:miter lim="800000"/>
            <a:headEnd/>
            <a:tailEnd/>
          </a:ln>
        </p:spPr>
        <p:txBody>
          <a:bodyPr wrap="square">
            <a:spAutoFit/>
          </a:bodyPr>
          <a:lstStyle/>
          <a:p>
            <a:pPr>
              <a:spcAft>
                <a:spcPts val="1200"/>
              </a:spcAft>
              <a:defRPr/>
            </a:pPr>
            <a:endParaRPr lang="en-US" sz="1200" b="0" dirty="0">
              <a:solidFill>
                <a:schemeClr val="tx1"/>
              </a:solidFill>
              <a:latin typeface="Calibri" pitchFamily="34" charset="0"/>
            </a:endParaRPr>
          </a:p>
          <a:p>
            <a:pPr>
              <a:spcAft>
                <a:spcPts val="1200"/>
              </a:spcAft>
              <a:defRPr/>
            </a:pPr>
            <a:endParaRPr lang="en-US" sz="2400" b="0" dirty="0">
              <a:solidFill>
                <a:schemeClr val="tx1"/>
              </a:solidFill>
              <a:latin typeface="Calibri" pitchFamily="34" charset="0"/>
            </a:endParaRPr>
          </a:p>
          <a:p>
            <a:pPr>
              <a:spcAft>
                <a:spcPts val="1200"/>
              </a:spcAft>
              <a:buClr>
                <a:schemeClr val="accent2">
                  <a:lumMod val="60000"/>
                  <a:lumOff val="40000"/>
                </a:schemeClr>
              </a:buClr>
              <a:buSzPct val="150000"/>
              <a:defRPr/>
            </a:pPr>
            <a:r>
              <a:rPr lang="en-US" sz="2400" b="0" dirty="0" smtClean="0">
                <a:solidFill>
                  <a:schemeClr val="tx1"/>
                </a:solidFill>
                <a:latin typeface="Calibri" pitchFamily="34" charset="0"/>
              </a:rPr>
              <a:t>RMP Nutrient Strategy Workshop</a:t>
            </a:r>
          </a:p>
          <a:p>
            <a:pPr>
              <a:spcAft>
                <a:spcPts val="1200"/>
              </a:spcAft>
              <a:buClr>
                <a:schemeClr val="accent2">
                  <a:lumMod val="60000"/>
                  <a:lumOff val="40000"/>
                </a:schemeClr>
              </a:buClr>
              <a:buSzPct val="150000"/>
              <a:defRPr/>
            </a:pPr>
            <a:endParaRPr lang="en-US" sz="2400" b="0" dirty="0" smtClean="0">
              <a:solidFill>
                <a:schemeClr val="tx1"/>
              </a:solidFill>
              <a:latin typeface="Calibri" pitchFamily="34" charset="0"/>
            </a:endParaRPr>
          </a:p>
          <a:p>
            <a:pPr>
              <a:spcAft>
                <a:spcPts val="1200"/>
              </a:spcAft>
              <a:buClr>
                <a:schemeClr val="accent2">
                  <a:lumMod val="60000"/>
                  <a:lumOff val="40000"/>
                </a:schemeClr>
              </a:buClr>
              <a:buSzPct val="150000"/>
              <a:defRPr/>
            </a:pPr>
            <a:r>
              <a:rPr lang="en-US" sz="2400" b="0" dirty="0" smtClean="0">
                <a:solidFill>
                  <a:schemeClr val="tx1"/>
                </a:solidFill>
                <a:latin typeface="Calibri" pitchFamily="34" charset="0"/>
              </a:rPr>
              <a:t>RMP Nutrient Strategy meetings</a:t>
            </a:r>
          </a:p>
          <a:p>
            <a:pPr>
              <a:spcAft>
                <a:spcPts val="1200"/>
              </a:spcAft>
              <a:buClr>
                <a:schemeClr val="accent2">
                  <a:lumMod val="60000"/>
                  <a:lumOff val="40000"/>
                </a:schemeClr>
              </a:buClr>
              <a:buSzPct val="150000"/>
              <a:defRPr/>
            </a:pPr>
            <a:endParaRPr lang="en-US" sz="2400" b="0" dirty="0" smtClean="0">
              <a:solidFill>
                <a:schemeClr val="tx1"/>
              </a:solidFill>
              <a:latin typeface="Calibri" pitchFamily="34" charset="0"/>
            </a:endParaRPr>
          </a:p>
          <a:p>
            <a:pPr>
              <a:spcAft>
                <a:spcPts val="1200"/>
              </a:spcAft>
              <a:buClr>
                <a:schemeClr val="accent2">
                  <a:lumMod val="60000"/>
                  <a:lumOff val="40000"/>
                </a:schemeClr>
              </a:buClr>
              <a:buSzPct val="150000"/>
              <a:defRPr/>
            </a:pPr>
            <a:r>
              <a:rPr lang="en-US" sz="2400" b="0" dirty="0" smtClean="0">
                <a:solidFill>
                  <a:schemeClr val="tx1"/>
                </a:solidFill>
                <a:latin typeface="Calibri" pitchFamily="34" charset="0"/>
              </a:rPr>
              <a:t>Draft  RMP Nutrient Strategy?</a:t>
            </a:r>
            <a:endParaRPr lang="en-US" sz="2400" b="0" dirty="0">
              <a:solidFill>
                <a:schemeClr val="tx1"/>
              </a:solidFill>
              <a:latin typeface="Calibri" pitchFamily="34" charset="0"/>
            </a:endParaRPr>
          </a:p>
          <a:p>
            <a:pPr>
              <a:spcAft>
                <a:spcPts val="1200"/>
              </a:spcAft>
              <a:defRPr/>
            </a:pPr>
            <a:endParaRPr lang="en-US" sz="800" b="0" dirty="0">
              <a:solidFill>
                <a:schemeClr val="tx1"/>
              </a:solidFill>
              <a:latin typeface="Calibri" pitchFamily="34" charset="0"/>
            </a:endParaRPr>
          </a:p>
        </p:txBody>
      </p:sp>
      <p:sp>
        <p:nvSpPr>
          <p:cNvPr id="7174" name="TextBox 6"/>
          <p:cNvSpPr txBox="1">
            <a:spLocks noChangeArrowheads="1"/>
          </p:cNvSpPr>
          <p:nvPr/>
        </p:nvSpPr>
        <p:spPr bwMode="auto">
          <a:xfrm>
            <a:off x="2827867" y="1756831"/>
            <a:ext cx="2121957"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400" b="1">
                <a:solidFill>
                  <a:srgbClr val="FFFF66"/>
                </a:solidFill>
                <a:latin typeface="Trebuchet MS" pitchFamily="34" charset="0"/>
              </a:defRPr>
            </a:lvl1pPr>
            <a:lvl2pPr marL="742950" indent="-285750" eaLnBrk="0" hangingPunct="0">
              <a:defRPr sz="3400" b="1">
                <a:solidFill>
                  <a:srgbClr val="FFFF66"/>
                </a:solidFill>
                <a:latin typeface="Trebuchet MS" pitchFamily="34" charset="0"/>
              </a:defRPr>
            </a:lvl2pPr>
            <a:lvl3pPr marL="1143000" indent="-228600" eaLnBrk="0" hangingPunct="0">
              <a:defRPr sz="3400" b="1">
                <a:solidFill>
                  <a:srgbClr val="FFFF66"/>
                </a:solidFill>
                <a:latin typeface="Trebuchet MS" pitchFamily="34" charset="0"/>
              </a:defRPr>
            </a:lvl3pPr>
            <a:lvl4pPr marL="1600200" indent="-228600" eaLnBrk="0" hangingPunct="0">
              <a:defRPr sz="3400" b="1">
                <a:solidFill>
                  <a:srgbClr val="FFFF66"/>
                </a:solidFill>
                <a:latin typeface="Trebuchet MS" pitchFamily="34" charset="0"/>
              </a:defRPr>
            </a:lvl4pPr>
            <a:lvl5pPr marL="2057400" indent="-228600" eaLnBrk="0" hangingPunct="0">
              <a:defRPr sz="3400" b="1">
                <a:solidFill>
                  <a:srgbClr val="FFFF66"/>
                </a:solidFill>
                <a:latin typeface="Trebuchet MS" pitchFamily="34" charset="0"/>
              </a:defRPr>
            </a:lvl5pPr>
            <a:lvl6pPr marL="2514600" indent="-228600" eaLnBrk="0" fontAlgn="base" hangingPunct="0">
              <a:spcBef>
                <a:spcPct val="0"/>
              </a:spcBef>
              <a:spcAft>
                <a:spcPct val="0"/>
              </a:spcAft>
              <a:defRPr sz="3400" b="1">
                <a:solidFill>
                  <a:srgbClr val="FFFF66"/>
                </a:solidFill>
                <a:latin typeface="Trebuchet MS" pitchFamily="34" charset="0"/>
              </a:defRPr>
            </a:lvl6pPr>
            <a:lvl7pPr marL="2971800" indent="-228600" eaLnBrk="0" fontAlgn="base" hangingPunct="0">
              <a:spcBef>
                <a:spcPct val="0"/>
              </a:spcBef>
              <a:spcAft>
                <a:spcPct val="0"/>
              </a:spcAft>
              <a:defRPr sz="3400" b="1">
                <a:solidFill>
                  <a:srgbClr val="FFFF66"/>
                </a:solidFill>
                <a:latin typeface="Trebuchet MS" pitchFamily="34" charset="0"/>
              </a:defRPr>
            </a:lvl7pPr>
            <a:lvl8pPr marL="3429000" indent="-228600" eaLnBrk="0" fontAlgn="base" hangingPunct="0">
              <a:spcBef>
                <a:spcPct val="0"/>
              </a:spcBef>
              <a:spcAft>
                <a:spcPct val="0"/>
              </a:spcAft>
              <a:defRPr sz="3400" b="1">
                <a:solidFill>
                  <a:srgbClr val="FFFF66"/>
                </a:solidFill>
                <a:latin typeface="Trebuchet MS" pitchFamily="34" charset="0"/>
              </a:defRPr>
            </a:lvl8pPr>
            <a:lvl9pPr marL="3886200" indent="-228600" eaLnBrk="0" fontAlgn="base" hangingPunct="0">
              <a:spcBef>
                <a:spcPct val="0"/>
              </a:spcBef>
              <a:spcAft>
                <a:spcPct val="0"/>
              </a:spcAft>
              <a:defRPr sz="3400" b="1">
                <a:solidFill>
                  <a:srgbClr val="FFFF66"/>
                </a:solidFill>
                <a:latin typeface="Trebuchet MS" pitchFamily="34" charset="0"/>
              </a:defRPr>
            </a:lvl9pPr>
          </a:lstStyle>
          <a:p>
            <a:pPr algn="ctr" eaLnBrk="1" hangingPunct="1">
              <a:spcAft>
                <a:spcPts val="1200"/>
              </a:spcAft>
            </a:pPr>
            <a:r>
              <a:rPr lang="en-US" sz="2400" b="0" dirty="0" smtClean="0">
                <a:latin typeface="Calibri" pitchFamily="34" charset="0"/>
              </a:rPr>
              <a:t>April 2011</a:t>
            </a:r>
            <a:endParaRPr lang="en-US" sz="2400" b="0" dirty="0">
              <a:latin typeface="Calibri" pitchFamily="34" charset="0"/>
            </a:endParaRPr>
          </a:p>
          <a:p>
            <a:pPr algn="ctr" eaLnBrk="1" hangingPunct="1">
              <a:spcAft>
                <a:spcPts val="1200"/>
              </a:spcAft>
            </a:pPr>
            <a:endParaRPr lang="en-US" sz="800" b="0" dirty="0">
              <a:latin typeface="Calibri" pitchFamily="34" charset="0"/>
            </a:endParaRPr>
          </a:p>
          <a:p>
            <a:pPr algn="ctr" eaLnBrk="1" hangingPunct="1">
              <a:spcAft>
                <a:spcPts val="1200"/>
              </a:spcAft>
            </a:pPr>
            <a:r>
              <a:rPr lang="en-US" sz="2400" b="0" dirty="0" smtClean="0">
                <a:latin typeface="Calibri" pitchFamily="34" charset="0"/>
              </a:rPr>
              <a:t>June 2011</a:t>
            </a:r>
          </a:p>
          <a:p>
            <a:pPr algn="ctr" eaLnBrk="1" hangingPunct="1">
              <a:spcAft>
                <a:spcPts val="1200"/>
              </a:spcAft>
            </a:pPr>
            <a:endParaRPr lang="en-US" sz="800" b="0" dirty="0">
              <a:latin typeface="Calibri" pitchFamily="34" charset="0"/>
            </a:endParaRPr>
          </a:p>
          <a:p>
            <a:pPr algn="ctr" eaLnBrk="1" hangingPunct="1">
              <a:spcAft>
                <a:spcPts val="1200"/>
              </a:spcAft>
            </a:pPr>
            <a:r>
              <a:rPr lang="en-US" sz="2400" b="0" dirty="0" smtClean="0">
                <a:latin typeface="Calibri" pitchFamily="34" charset="0"/>
              </a:rPr>
              <a:t>Aug 2011</a:t>
            </a:r>
            <a:endParaRPr lang="en-US" sz="2400" b="0" dirty="0">
              <a:latin typeface="Calibri" pitchFamily="34" charset="0"/>
            </a:endParaRPr>
          </a:p>
          <a:p>
            <a:pPr algn="ctr" eaLnBrk="1" hangingPunct="1">
              <a:spcAft>
                <a:spcPts val="1200"/>
              </a:spcAft>
            </a:pPr>
            <a:endParaRPr lang="en-US" sz="800" b="0" dirty="0">
              <a:latin typeface="Calibri" pitchFamily="34" charset="0"/>
            </a:endParaRPr>
          </a:p>
          <a:p>
            <a:pPr algn="ctr" eaLnBrk="1" hangingPunct="1">
              <a:spcAft>
                <a:spcPts val="1200"/>
              </a:spcAft>
            </a:pPr>
            <a:r>
              <a:rPr lang="en-US" sz="2400" b="0" dirty="0" smtClean="0">
                <a:latin typeface="Calibri" pitchFamily="34" charset="0"/>
              </a:rPr>
              <a:t>Oct 2011</a:t>
            </a:r>
            <a:endParaRPr lang="en-US" sz="2400" b="0" dirty="0">
              <a:latin typeface="Calibri" pitchFamily="34" charset="0"/>
            </a:endParaRPr>
          </a:p>
          <a:p>
            <a:pPr algn="ctr" eaLnBrk="1" hangingPunct="1">
              <a:spcAft>
                <a:spcPts val="1200"/>
              </a:spcAft>
            </a:pPr>
            <a:endParaRPr lang="en-US" sz="800" b="0" dirty="0">
              <a:latin typeface="Calibri" pitchFamily="34" charset="0"/>
            </a:endParaRPr>
          </a:p>
          <a:p>
            <a:pPr algn="ctr" eaLnBrk="1" hangingPunct="1">
              <a:spcAft>
                <a:spcPts val="1200"/>
              </a:spcAft>
            </a:pPr>
            <a:r>
              <a:rPr lang="en-US" sz="2400" b="0" dirty="0" smtClean="0">
                <a:latin typeface="Calibri" pitchFamily="34" charset="0"/>
              </a:rPr>
              <a:t>Dec2011</a:t>
            </a:r>
            <a:endParaRPr lang="en-US" sz="2400" b="0" dirty="0">
              <a:latin typeface="Calibri" pitchFamily="34" charset="0"/>
            </a:endParaRPr>
          </a:p>
        </p:txBody>
      </p:sp>
      <p:sp>
        <p:nvSpPr>
          <p:cNvPr id="7175" name="TextBox 11"/>
          <p:cNvSpPr txBox="1">
            <a:spLocks noChangeArrowheads="1"/>
          </p:cNvSpPr>
          <p:nvPr/>
        </p:nvSpPr>
        <p:spPr bwMode="auto">
          <a:xfrm>
            <a:off x="474663" y="982663"/>
            <a:ext cx="30721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b="1">
                <a:solidFill>
                  <a:srgbClr val="FFFF66"/>
                </a:solidFill>
                <a:latin typeface="Trebuchet MS" pitchFamily="34" charset="0"/>
              </a:defRPr>
            </a:lvl1pPr>
            <a:lvl2pPr marL="742950" indent="-285750" eaLnBrk="0" hangingPunct="0">
              <a:defRPr sz="3400" b="1">
                <a:solidFill>
                  <a:srgbClr val="FFFF66"/>
                </a:solidFill>
                <a:latin typeface="Trebuchet MS" pitchFamily="34" charset="0"/>
              </a:defRPr>
            </a:lvl2pPr>
            <a:lvl3pPr marL="1143000" indent="-228600" eaLnBrk="0" hangingPunct="0">
              <a:defRPr sz="3400" b="1">
                <a:solidFill>
                  <a:srgbClr val="FFFF66"/>
                </a:solidFill>
                <a:latin typeface="Trebuchet MS" pitchFamily="34" charset="0"/>
              </a:defRPr>
            </a:lvl3pPr>
            <a:lvl4pPr marL="1600200" indent="-228600" eaLnBrk="0" hangingPunct="0">
              <a:defRPr sz="3400" b="1">
                <a:solidFill>
                  <a:srgbClr val="FFFF66"/>
                </a:solidFill>
                <a:latin typeface="Trebuchet MS" pitchFamily="34" charset="0"/>
              </a:defRPr>
            </a:lvl4pPr>
            <a:lvl5pPr marL="2057400" indent="-228600" eaLnBrk="0" hangingPunct="0">
              <a:defRPr sz="3400" b="1">
                <a:solidFill>
                  <a:srgbClr val="FFFF66"/>
                </a:solidFill>
                <a:latin typeface="Trebuchet MS" pitchFamily="34" charset="0"/>
              </a:defRPr>
            </a:lvl5pPr>
            <a:lvl6pPr marL="2514600" indent="-228600" eaLnBrk="0" fontAlgn="base" hangingPunct="0">
              <a:spcBef>
                <a:spcPct val="0"/>
              </a:spcBef>
              <a:spcAft>
                <a:spcPct val="0"/>
              </a:spcAft>
              <a:defRPr sz="3400" b="1">
                <a:solidFill>
                  <a:srgbClr val="FFFF66"/>
                </a:solidFill>
                <a:latin typeface="Trebuchet MS" pitchFamily="34" charset="0"/>
              </a:defRPr>
            </a:lvl6pPr>
            <a:lvl7pPr marL="2971800" indent="-228600" eaLnBrk="0" fontAlgn="base" hangingPunct="0">
              <a:spcBef>
                <a:spcPct val="0"/>
              </a:spcBef>
              <a:spcAft>
                <a:spcPct val="0"/>
              </a:spcAft>
              <a:defRPr sz="3400" b="1">
                <a:solidFill>
                  <a:srgbClr val="FFFF66"/>
                </a:solidFill>
                <a:latin typeface="Trebuchet MS" pitchFamily="34" charset="0"/>
              </a:defRPr>
            </a:lvl7pPr>
            <a:lvl8pPr marL="3429000" indent="-228600" eaLnBrk="0" fontAlgn="base" hangingPunct="0">
              <a:spcBef>
                <a:spcPct val="0"/>
              </a:spcBef>
              <a:spcAft>
                <a:spcPct val="0"/>
              </a:spcAft>
              <a:defRPr sz="3400" b="1">
                <a:solidFill>
                  <a:srgbClr val="FFFF66"/>
                </a:solidFill>
                <a:latin typeface="Trebuchet MS" pitchFamily="34" charset="0"/>
              </a:defRPr>
            </a:lvl8pPr>
            <a:lvl9pPr marL="3886200" indent="-228600" eaLnBrk="0" fontAlgn="base" hangingPunct="0">
              <a:spcBef>
                <a:spcPct val="0"/>
              </a:spcBef>
              <a:spcAft>
                <a:spcPct val="0"/>
              </a:spcAft>
              <a:defRPr sz="3400" b="1">
                <a:solidFill>
                  <a:srgbClr val="FFFF66"/>
                </a:solidFill>
                <a:latin typeface="Trebuchet MS" pitchFamily="34" charset="0"/>
              </a:defRPr>
            </a:lvl9pPr>
          </a:lstStyle>
          <a:p>
            <a:pPr eaLnBrk="1" hangingPunct="1"/>
            <a:r>
              <a:rPr lang="en-US" sz="2400" b="0" u="sng" dirty="0">
                <a:solidFill>
                  <a:srgbClr val="FFC000"/>
                </a:solidFill>
                <a:latin typeface="Calibri" pitchFamily="34" charset="0"/>
              </a:rPr>
              <a:t>SF Bay </a:t>
            </a:r>
            <a:r>
              <a:rPr lang="en-US" sz="2400" b="0" u="sng" dirty="0" smtClean="0">
                <a:solidFill>
                  <a:srgbClr val="FFC000"/>
                </a:solidFill>
                <a:latin typeface="Calibri" pitchFamily="34" charset="0"/>
              </a:rPr>
              <a:t>NNE Workgroup</a:t>
            </a:r>
            <a:endParaRPr lang="en-US" sz="2400" b="0" u="sng" dirty="0">
              <a:solidFill>
                <a:srgbClr val="FFC000"/>
              </a:solidFill>
              <a:latin typeface="Calibri" pitchFamily="34" charset="0"/>
            </a:endParaRPr>
          </a:p>
        </p:txBody>
      </p:sp>
      <p:sp>
        <p:nvSpPr>
          <p:cNvPr id="7176" name="TextBox 12"/>
          <p:cNvSpPr txBox="1">
            <a:spLocks noChangeArrowheads="1"/>
          </p:cNvSpPr>
          <p:nvPr/>
        </p:nvSpPr>
        <p:spPr bwMode="auto">
          <a:xfrm>
            <a:off x="4949825" y="982663"/>
            <a:ext cx="39995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b="1">
                <a:solidFill>
                  <a:srgbClr val="FFFF66"/>
                </a:solidFill>
                <a:latin typeface="Trebuchet MS" pitchFamily="34" charset="0"/>
              </a:defRPr>
            </a:lvl1pPr>
            <a:lvl2pPr marL="742950" indent="-285750" eaLnBrk="0" hangingPunct="0">
              <a:defRPr sz="3400" b="1">
                <a:solidFill>
                  <a:srgbClr val="FFFF66"/>
                </a:solidFill>
                <a:latin typeface="Trebuchet MS" pitchFamily="34" charset="0"/>
              </a:defRPr>
            </a:lvl2pPr>
            <a:lvl3pPr marL="1143000" indent="-228600" eaLnBrk="0" hangingPunct="0">
              <a:defRPr sz="3400" b="1">
                <a:solidFill>
                  <a:srgbClr val="FFFF66"/>
                </a:solidFill>
                <a:latin typeface="Trebuchet MS" pitchFamily="34" charset="0"/>
              </a:defRPr>
            </a:lvl3pPr>
            <a:lvl4pPr marL="1600200" indent="-228600" eaLnBrk="0" hangingPunct="0">
              <a:defRPr sz="3400" b="1">
                <a:solidFill>
                  <a:srgbClr val="FFFF66"/>
                </a:solidFill>
                <a:latin typeface="Trebuchet MS" pitchFamily="34" charset="0"/>
              </a:defRPr>
            </a:lvl4pPr>
            <a:lvl5pPr marL="2057400" indent="-228600" eaLnBrk="0" hangingPunct="0">
              <a:defRPr sz="3400" b="1">
                <a:solidFill>
                  <a:srgbClr val="FFFF66"/>
                </a:solidFill>
                <a:latin typeface="Trebuchet MS" pitchFamily="34" charset="0"/>
              </a:defRPr>
            </a:lvl5pPr>
            <a:lvl6pPr marL="2514600" indent="-228600" eaLnBrk="0" fontAlgn="base" hangingPunct="0">
              <a:spcBef>
                <a:spcPct val="0"/>
              </a:spcBef>
              <a:spcAft>
                <a:spcPct val="0"/>
              </a:spcAft>
              <a:defRPr sz="3400" b="1">
                <a:solidFill>
                  <a:srgbClr val="FFFF66"/>
                </a:solidFill>
                <a:latin typeface="Trebuchet MS" pitchFamily="34" charset="0"/>
              </a:defRPr>
            </a:lvl6pPr>
            <a:lvl7pPr marL="2971800" indent="-228600" eaLnBrk="0" fontAlgn="base" hangingPunct="0">
              <a:spcBef>
                <a:spcPct val="0"/>
              </a:spcBef>
              <a:spcAft>
                <a:spcPct val="0"/>
              </a:spcAft>
              <a:defRPr sz="3400" b="1">
                <a:solidFill>
                  <a:srgbClr val="FFFF66"/>
                </a:solidFill>
                <a:latin typeface="Trebuchet MS" pitchFamily="34" charset="0"/>
              </a:defRPr>
            </a:lvl7pPr>
            <a:lvl8pPr marL="3429000" indent="-228600" eaLnBrk="0" fontAlgn="base" hangingPunct="0">
              <a:spcBef>
                <a:spcPct val="0"/>
              </a:spcBef>
              <a:spcAft>
                <a:spcPct val="0"/>
              </a:spcAft>
              <a:defRPr sz="3400" b="1">
                <a:solidFill>
                  <a:srgbClr val="FFFF66"/>
                </a:solidFill>
                <a:latin typeface="Trebuchet MS" pitchFamily="34" charset="0"/>
              </a:defRPr>
            </a:lvl8pPr>
            <a:lvl9pPr marL="3886200" indent="-228600" eaLnBrk="0" fontAlgn="base" hangingPunct="0">
              <a:spcBef>
                <a:spcPct val="0"/>
              </a:spcBef>
              <a:spcAft>
                <a:spcPct val="0"/>
              </a:spcAft>
              <a:defRPr sz="3400" b="1">
                <a:solidFill>
                  <a:srgbClr val="FFFF66"/>
                </a:solidFill>
                <a:latin typeface="Trebuchet MS" pitchFamily="34" charset="0"/>
              </a:defRPr>
            </a:lvl9pPr>
          </a:lstStyle>
          <a:p>
            <a:pPr eaLnBrk="1" hangingPunct="1"/>
            <a:r>
              <a:rPr lang="en-US" sz="2400" b="0" u="sng" dirty="0" smtClean="0">
                <a:solidFill>
                  <a:srgbClr val="FFC000"/>
                </a:solidFill>
                <a:latin typeface="Calibri" pitchFamily="34" charset="0"/>
              </a:rPr>
              <a:t>SF Bay  RMP  Nutrient Strategy</a:t>
            </a:r>
            <a:endParaRPr lang="en-US" sz="2400" b="0" u="sng" dirty="0">
              <a:solidFill>
                <a:srgbClr val="FFC000"/>
              </a:solidFill>
              <a:latin typeface="Calibri" pitchFamily="34" charset="0"/>
            </a:endParaRPr>
          </a:p>
        </p:txBody>
      </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76</a:t>
            </a:fld>
            <a:endParaRPr lang="en-US"/>
          </a:p>
        </p:txBody>
      </p:sp>
      <p:sp>
        <p:nvSpPr>
          <p:cNvPr id="10" name="TextBox 9"/>
          <p:cNvSpPr txBox="1"/>
          <p:nvPr/>
        </p:nvSpPr>
        <p:spPr>
          <a:xfrm>
            <a:off x="270819" y="5689601"/>
            <a:ext cx="8415981" cy="892552"/>
          </a:xfrm>
          <a:prstGeom prst="rect">
            <a:avLst/>
          </a:prstGeom>
          <a:noFill/>
        </p:spPr>
        <p:txBody>
          <a:bodyPr wrap="square" rtlCol="0">
            <a:spAutoFit/>
          </a:bodyPr>
          <a:lstStyle/>
          <a:p>
            <a:pPr algn="ctr"/>
            <a:r>
              <a:rPr lang="en-US" sz="2600" i="1" dirty="0" smtClean="0">
                <a:latin typeface="Calibri" pitchFamily="34" charset="0"/>
                <a:cs typeface="Arial" pitchFamily="34" charset="0"/>
              </a:rPr>
              <a:t>Timeline presumes strong nexus between NNE and RMP Nutrient Strategy? Are you comfortable with this?</a:t>
            </a:r>
            <a:endParaRPr lang="en-US" sz="2600" i="1" dirty="0">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457200" y="381000"/>
            <a:ext cx="8458200" cy="1143000"/>
          </a:xfrm>
        </p:spPr>
        <p:txBody>
          <a:bodyPr/>
          <a:lstStyle/>
          <a:p>
            <a:r>
              <a:rPr lang="en-US" sz="3600" b="1" smtClean="0">
                <a:solidFill>
                  <a:srgbClr val="FFC000"/>
                </a:solidFill>
                <a:latin typeface="Calibri" pitchFamily="34" charset="0"/>
              </a:rPr>
              <a:t>Discussion on Development of Workplan</a:t>
            </a:r>
          </a:p>
        </p:txBody>
      </p:sp>
      <p:sp>
        <p:nvSpPr>
          <p:cNvPr id="3" name="TextBox 4"/>
          <p:cNvSpPr txBox="1">
            <a:spLocks noChangeArrowheads="1"/>
          </p:cNvSpPr>
          <p:nvPr/>
        </p:nvSpPr>
        <p:spPr bwMode="auto">
          <a:xfrm>
            <a:off x="457200" y="1524000"/>
            <a:ext cx="8382000" cy="7064375"/>
          </a:xfrm>
          <a:prstGeom prst="rect">
            <a:avLst/>
          </a:prstGeom>
          <a:noFill/>
          <a:ln w="9525">
            <a:noFill/>
            <a:miter lim="800000"/>
            <a:headEnd/>
            <a:tailEnd/>
          </a:ln>
        </p:spPr>
        <p:txBody>
          <a:bodyPr>
            <a:spAutoFit/>
          </a:bodyPr>
          <a:lstStyle/>
          <a:p>
            <a:pPr marL="225425" indent="-225425">
              <a:lnSpc>
                <a:spcPct val="114000"/>
              </a:lnSpc>
              <a:spcBef>
                <a:spcPts val="600"/>
              </a:spcBef>
              <a:spcAft>
                <a:spcPts val="600"/>
              </a:spcAft>
              <a:buClr>
                <a:srgbClr val="FFC000"/>
              </a:buClr>
              <a:defRPr/>
            </a:pPr>
            <a:r>
              <a:rPr lang="en-US" sz="2800" b="0" dirty="0">
                <a:solidFill>
                  <a:schemeClr val="tx1"/>
                </a:solidFill>
                <a:latin typeface="Calibri" pitchFamily="34" charset="0"/>
              </a:rPr>
              <a:t>Work Plan Components</a:t>
            </a:r>
          </a:p>
          <a:p>
            <a:pPr marL="225425" indent="-225425">
              <a:lnSpc>
                <a:spcPct val="114000"/>
              </a:lnSpc>
              <a:spcBef>
                <a:spcPts val="600"/>
              </a:spcBef>
              <a:spcAft>
                <a:spcPts val="600"/>
              </a:spcAft>
              <a:buClr>
                <a:schemeClr val="tx1"/>
              </a:buClr>
              <a:buFont typeface="Arial" pitchFamily="34" charset="0"/>
              <a:buChar char="•"/>
              <a:defRPr/>
            </a:pPr>
            <a:r>
              <a:rPr lang="en-US" sz="2800" b="0" dirty="0">
                <a:solidFill>
                  <a:schemeClr val="tx1"/>
                </a:solidFill>
                <a:latin typeface="Calibri" pitchFamily="34" charset="0"/>
              </a:rPr>
              <a:t>Identify and prioritize work elements</a:t>
            </a:r>
          </a:p>
          <a:p>
            <a:pPr marL="682625" lvl="1" indent="-225425">
              <a:lnSpc>
                <a:spcPct val="114000"/>
              </a:lnSpc>
              <a:spcBef>
                <a:spcPts val="600"/>
              </a:spcBef>
              <a:spcAft>
                <a:spcPts val="600"/>
              </a:spcAft>
              <a:buClr>
                <a:schemeClr val="tx1"/>
              </a:buClr>
              <a:buFont typeface="Calibri" pitchFamily="34" charset="0"/>
              <a:buChar char="–"/>
              <a:defRPr/>
            </a:pPr>
            <a:r>
              <a:rPr lang="en-US" sz="2800" b="0" dirty="0">
                <a:solidFill>
                  <a:schemeClr val="tx1"/>
                </a:solidFill>
                <a:latin typeface="Calibri" pitchFamily="34" charset="0"/>
              </a:rPr>
              <a:t>Phasing</a:t>
            </a:r>
          </a:p>
          <a:p>
            <a:pPr marL="225425" indent="-225425">
              <a:lnSpc>
                <a:spcPct val="114000"/>
              </a:lnSpc>
              <a:spcBef>
                <a:spcPts val="600"/>
              </a:spcBef>
              <a:spcAft>
                <a:spcPts val="600"/>
              </a:spcAft>
              <a:buClr>
                <a:schemeClr val="tx1"/>
              </a:buClr>
              <a:buFont typeface="Arial" pitchFamily="34" charset="0"/>
              <a:buChar char="•"/>
              <a:defRPr/>
            </a:pPr>
            <a:r>
              <a:rPr lang="en-US" sz="2800" b="0" dirty="0">
                <a:solidFill>
                  <a:schemeClr val="tx1"/>
                </a:solidFill>
                <a:latin typeface="Calibri" pitchFamily="34" charset="0"/>
              </a:rPr>
              <a:t>Identify key institutions, programs and roles</a:t>
            </a:r>
          </a:p>
          <a:p>
            <a:pPr marL="682625" lvl="1" indent="-225425">
              <a:lnSpc>
                <a:spcPct val="114000"/>
              </a:lnSpc>
              <a:spcBef>
                <a:spcPts val="600"/>
              </a:spcBef>
              <a:spcAft>
                <a:spcPts val="600"/>
              </a:spcAft>
              <a:buClr>
                <a:schemeClr val="tx1"/>
              </a:buClr>
              <a:buFont typeface="Calibri" pitchFamily="34" charset="0"/>
              <a:buChar char="–"/>
              <a:defRPr/>
            </a:pPr>
            <a:r>
              <a:rPr lang="en-US" sz="2800" b="0" dirty="0">
                <a:solidFill>
                  <a:schemeClr val="tx1"/>
                </a:solidFill>
                <a:latin typeface="Calibri" pitchFamily="34" charset="0"/>
              </a:rPr>
              <a:t>E.g. USGS monitoring, RMP</a:t>
            </a:r>
          </a:p>
          <a:p>
            <a:pPr marL="225425" indent="-225425">
              <a:lnSpc>
                <a:spcPct val="114000"/>
              </a:lnSpc>
              <a:spcBef>
                <a:spcPts val="600"/>
              </a:spcBef>
              <a:spcAft>
                <a:spcPts val="600"/>
              </a:spcAft>
              <a:buClr>
                <a:schemeClr val="tx1"/>
              </a:buClr>
              <a:buFont typeface="Arial" pitchFamily="34" charset="0"/>
              <a:buChar char="•"/>
              <a:defRPr/>
            </a:pPr>
            <a:r>
              <a:rPr lang="en-US" sz="2800" b="0" dirty="0">
                <a:solidFill>
                  <a:schemeClr val="tx1"/>
                </a:solidFill>
                <a:latin typeface="Calibri" pitchFamily="34" charset="0"/>
              </a:rPr>
              <a:t>Identify potential funding sources </a:t>
            </a:r>
          </a:p>
          <a:p>
            <a:pPr marL="225425" indent="-225425">
              <a:lnSpc>
                <a:spcPct val="114000"/>
              </a:lnSpc>
              <a:spcBef>
                <a:spcPts val="600"/>
              </a:spcBef>
              <a:spcAft>
                <a:spcPts val="600"/>
              </a:spcAft>
              <a:buClr>
                <a:schemeClr val="tx1"/>
              </a:buClr>
              <a:buFont typeface="Arial" pitchFamily="34" charset="0"/>
              <a:buChar char="•"/>
              <a:defRPr/>
            </a:pPr>
            <a:r>
              <a:rPr lang="en-US" sz="2800" b="0" dirty="0">
                <a:solidFill>
                  <a:schemeClr val="tx1"/>
                </a:solidFill>
                <a:latin typeface="Calibri" pitchFamily="34" charset="0"/>
              </a:rPr>
              <a:t>Linkage with nutrient management issues in Delta</a:t>
            </a:r>
          </a:p>
          <a:p>
            <a:pPr marL="225425" indent="-225425">
              <a:lnSpc>
                <a:spcPct val="114000"/>
              </a:lnSpc>
              <a:spcBef>
                <a:spcPts val="600"/>
              </a:spcBef>
              <a:spcAft>
                <a:spcPts val="600"/>
              </a:spcAft>
              <a:buClr>
                <a:schemeClr val="tx1"/>
              </a:buClr>
              <a:buFont typeface="Arial" pitchFamily="34" charset="0"/>
              <a:buChar char="•"/>
              <a:defRPr/>
            </a:pPr>
            <a:endParaRPr lang="en-US" sz="2800" b="0" dirty="0">
              <a:solidFill>
                <a:schemeClr val="tx1"/>
              </a:solidFill>
              <a:latin typeface="Calibri" pitchFamily="34" charset="0"/>
            </a:endParaRPr>
          </a:p>
          <a:p>
            <a:pPr marL="225425" indent="-225425">
              <a:lnSpc>
                <a:spcPct val="114000"/>
              </a:lnSpc>
              <a:spcBef>
                <a:spcPts val="600"/>
              </a:spcBef>
              <a:spcAft>
                <a:spcPts val="600"/>
              </a:spcAft>
              <a:buClr>
                <a:srgbClr val="FFC000"/>
              </a:buClr>
              <a:buFont typeface="Wingdings" pitchFamily="2" charset="2"/>
              <a:buChar char="§"/>
              <a:defRPr/>
            </a:pPr>
            <a:endParaRPr lang="en-US" sz="2400" b="0" dirty="0">
              <a:solidFill>
                <a:schemeClr val="tx1"/>
              </a:solidFill>
              <a:latin typeface="Calibri" pitchFamily="34" charset="0"/>
            </a:endParaRPr>
          </a:p>
          <a:p>
            <a:pPr marL="225425" indent="-225425">
              <a:lnSpc>
                <a:spcPct val="114000"/>
              </a:lnSpc>
              <a:spcBef>
                <a:spcPts val="600"/>
              </a:spcBef>
              <a:spcAft>
                <a:spcPts val="600"/>
              </a:spcAft>
              <a:buClr>
                <a:srgbClr val="FFC000"/>
              </a:buClr>
              <a:buFont typeface="Wingdings" pitchFamily="2" charset="2"/>
              <a:buChar char="§"/>
              <a:defRPr/>
            </a:pPr>
            <a:endParaRPr lang="en-US" sz="2400" b="0" dirty="0">
              <a:solidFill>
                <a:schemeClr val="tx1"/>
              </a:solidFill>
              <a:latin typeface="Calibri" pitchFamily="34" charset="0"/>
            </a:endParaRPr>
          </a:p>
          <a:p>
            <a:pPr marL="225425" indent="-225425">
              <a:buFont typeface="Arial" pitchFamily="34" charset="0"/>
              <a:buChar char="•"/>
              <a:defRPr/>
            </a:pPr>
            <a:endParaRPr lang="en-US" sz="2400" dirty="0">
              <a:solidFill>
                <a:schemeClr val="tx1"/>
              </a:solidFill>
              <a:latin typeface="Calibri" pitchFamily="34" charset="0"/>
            </a:endParaRPr>
          </a:p>
          <a:p>
            <a:pPr>
              <a:defRPr/>
            </a:pPr>
            <a:endParaRPr lang="en-US" sz="2400" dirty="0">
              <a:solidFill>
                <a:schemeClr val="tx1"/>
              </a:solidFill>
              <a:latin typeface="Calibri" pitchFamily="34" charset="0"/>
            </a:endParaRPr>
          </a:p>
        </p:txBody>
      </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457200" y="381000"/>
            <a:ext cx="8458200" cy="1143000"/>
          </a:xfrm>
        </p:spPr>
        <p:txBody>
          <a:bodyPr/>
          <a:lstStyle/>
          <a:p>
            <a:r>
              <a:rPr lang="en-US" sz="3600" b="1" smtClean="0">
                <a:solidFill>
                  <a:srgbClr val="FFC000"/>
                </a:solidFill>
                <a:latin typeface="Calibri" pitchFamily="34" charset="0"/>
              </a:rPr>
              <a:t>Wrap Up and Next Steps</a:t>
            </a:r>
          </a:p>
        </p:txBody>
      </p:sp>
      <p:sp>
        <p:nvSpPr>
          <p:cNvPr id="3" name="TextBox 4"/>
          <p:cNvSpPr txBox="1">
            <a:spLocks noChangeArrowheads="1"/>
          </p:cNvSpPr>
          <p:nvPr/>
        </p:nvSpPr>
        <p:spPr bwMode="auto">
          <a:xfrm>
            <a:off x="457200" y="1524000"/>
            <a:ext cx="8382000" cy="4975529"/>
          </a:xfrm>
          <a:prstGeom prst="rect">
            <a:avLst/>
          </a:prstGeom>
          <a:noFill/>
          <a:ln w="9525">
            <a:noFill/>
            <a:miter lim="800000"/>
            <a:headEnd/>
            <a:tailEnd/>
          </a:ln>
        </p:spPr>
        <p:txBody>
          <a:bodyPr>
            <a:spAutoFit/>
          </a:bodyPr>
          <a:lstStyle/>
          <a:p>
            <a:pPr marL="225425" indent="-225425">
              <a:lnSpc>
                <a:spcPct val="114000"/>
              </a:lnSpc>
              <a:spcBef>
                <a:spcPts val="600"/>
              </a:spcBef>
              <a:spcAft>
                <a:spcPts val="600"/>
              </a:spcAft>
              <a:buClr>
                <a:srgbClr val="FFC000"/>
              </a:buClr>
              <a:buFont typeface="Arial" pitchFamily="34" charset="0"/>
              <a:buChar char="•"/>
              <a:defRPr/>
            </a:pPr>
            <a:r>
              <a:rPr lang="en-US" sz="2800" b="0" dirty="0">
                <a:solidFill>
                  <a:schemeClr val="tx1"/>
                </a:solidFill>
                <a:latin typeface="Calibri" pitchFamily="34" charset="0"/>
              </a:rPr>
              <a:t>Next SF Bay SAG Meeting – Early July</a:t>
            </a:r>
          </a:p>
          <a:p>
            <a:pPr marL="682625" lvl="1" indent="-225425">
              <a:lnSpc>
                <a:spcPct val="114000"/>
              </a:lnSpc>
              <a:spcBef>
                <a:spcPts val="600"/>
              </a:spcBef>
              <a:spcAft>
                <a:spcPts val="600"/>
              </a:spcAft>
              <a:buClr>
                <a:srgbClr val="FFC000"/>
              </a:buClr>
              <a:buFont typeface="Calibri" pitchFamily="34" charset="0"/>
              <a:buChar char="–"/>
              <a:defRPr/>
            </a:pPr>
            <a:r>
              <a:rPr lang="en-US" sz="2800" b="0" dirty="0">
                <a:solidFill>
                  <a:schemeClr val="tx1"/>
                </a:solidFill>
                <a:latin typeface="Calibri" pitchFamily="34" charset="0"/>
              </a:rPr>
              <a:t>Final literature review release</a:t>
            </a:r>
          </a:p>
          <a:p>
            <a:pPr marL="682625" lvl="1" indent="-225425">
              <a:lnSpc>
                <a:spcPct val="114000"/>
              </a:lnSpc>
              <a:spcBef>
                <a:spcPts val="600"/>
              </a:spcBef>
              <a:spcAft>
                <a:spcPts val="600"/>
              </a:spcAft>
              <a:buClr>
                <a:srgbClr val="FFC000"/>
              </a:buClr>
              <a:buFont typeface="Calibri" pitchFamily="34" charset="0"/>
              <a:buChar char="–"/>
              <a:defRPr/>
            </a:pPr>
            <a:r>
              <a:rPr lang="en-US" sz="2800" b="0" dirty="0" smtClean="0">
                <a:solidFill>
                  <a:schemeClr val="tx1"/>
                </a:solidFill>
                <a:latin typeface="Calibri" pitchFamily="34" charset="0"/>
              </a:rPr>
              <a:t>Discuss </a:t>
            </a:r>
            <a:r>
              <a:rPr lang="en-US" sz="2800" b="0" dirty="0" err="1" smtClean="0">
                <a:solidFill>
                  <a:schemeClr val="tx1"/>
                </a:solidFill>
                <a:latin typeface="Calibri" pitchFamily="34" charset="0"/>
              </a:rPr>
              <a:t>strawman</a:t>
            </a:r>
            <a:r>
              <a:rPr lang="en-US" sz="2800" b="0" dirty="0" smtClean="0">
                <a:solidFill>
                  <a:schemeClr val="tx1"/>
                </a:solidFill>
                <a:latin typeface="Calibri" pitchFamily="34" charset="0"/>
              </a:rPr>
              <a:t> outline for workplan</a:t>
            </a:r>
          </a:p>
          <a:p>
            <a:pPr marL="682625" lvl="1" indent="-225425">
              <a:lnSpc>
                <a:spcPct val="114000"/>
              </a:lnSpc>
              <a:spcBef>
                <a:spcPts val="600"/>
              </a:spcBef>
              <a:spcAft>
                <a:spcPts val="600"/>
              </a:spcAft>
              <a:buClr>
                <a:srgbClr val="FFC000"/>
              </a:buClr>
              <a:buFont typeface="Calibri" pitchFamily="34" charset="0"/>
              <a:buChar char="–"/>
              <a:defRPr/>
            </a:pPr>
            <a:r>
              <a:rPr lang="en-US" sz="2800" b="0" dirty="0" smtClean="0">
                <a:solidFill>
                  <a:schemeClr val="tx1"/>
                </a:solidFill>
                <a:latin typeface="Calibri" pitchFamily="34" charset="0"/>
              </a:rPr>
              <a:t>Planning </a:t>
            </a:r>
            <a:r>
              <a:rPr lang="en-US" sz="2800" b="0" dirty="0">
                <a:solidFill>
                  <a:schemeClr val="tx1"/>
                </a:solidFill>
                <a:latin typeface="Calibri" pitchFamily="34" charset="0"/>
              </a:rPr>
              <a:t>for work plan development vis-à-vis RMP strategy</a:t>
            </a:r>
          </a:p>
          <a:p>
            <a:pPr marL="225425" indent="-225425">
              <a:lnSpc>
                <a:spcPct val="114000"/>
              </a:lnSpc>
              <a:spcBef>
                <a:spcPts val="600"/>
              </a:spcBef>
              <a:spcAft>
                <a:spcPts val="600"/>
              </a:spcAft>
              <a:buClr>
                <a:srgbClr val="FFC000"/>
              </a:buClr>
              <a:defRPr/>
            </a:pPr>
            <a:endParaRPr lang="en-US" sz="2400" b="0" dirty="0">
              <a:solidFill>
                <a:schemeClr val="tx1"/>
              </a:solidFill>
              <a:latin typeface="Calibri" pitchFamily="34" charset="0"/>
            </a:endParaRPr>
          </a:p>
          <a:p>
            <a:pPr marL="225425" indent="-225425">
              <a:lnSpc>
                <a:spcPct val="114000"/>
              </a:lnSpc>
              <a:spcBef>
                <a:spcPts val="600"/>
              </a:spcBef>
              <a:spcAft>
                <a:spcPts val="600"/>
              </a:spcAft>
              <a:buClr>
                <a:srgbClr val="FFC000"/>
              </a:buClr>
              <a:buFont typeface="Wingdings" pitchFamily="2" charset="2"/>
              <a:buChar char="§"/>
              <a:defRPr/>
            </a:pPr>
            <a:endParaRPr lang="en-US" sz="2400" b="0" dirty="0">
              <a:solidFill>
                <a:schemeClr val="tx1"/>
              </a:solidFill>
              <a:latin typeface="Calibri" pitchFamily="34" charset="0"/>
            </a:endParaRPr>
          </a:p>
          <a:p>
            <a:pPr marL="225425" indent="-225425">
              <a:buFont typeface="Arial" pitchFamily="34" charset="0"/>
              <a:buChar char="•"/>
              <a:defRPr/>
            </a:pPr>
            <a:endParaRPr lang="en-US" sz="2400" dirty="0">
              <a:solidFill>
                <a:schemeClr val="tx1"/>
              </a:solidFill>
              <a:latin typeface="Calibri" pitchFamily="34" charset="0"/>
            </a:endParaRPr>
          </a:p>
          <a:p>
            <a:pPr>
              <a:defRPr/>
            </a:pPr>
            <a:endParaRPr lang="en-US" sz="2400" dirty="0">
              <a:solidFill>
                <a:schemeClr val="tx1"/>
              </a:solidFill>
              <a:latin typeface="Calibri" pitchFamily="34" charset="0"/>
            </a:endParaRPr>
          </a:p>
        </p:txBody>
      </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457200" y="381000"/>
            <a:ext cx="8458200" cy="1143000"/>
          </a:xfrm>
        </p:spPr>
        <p:txBody>
          <a:bodyPr/>
          <a:lstStyle/>
          <a:p>
            <a:r>
              <a:rPr lang="en-US" sz="3600" b="1" smtClean="0">
                <a:solidFill>
                  <a:srgbClr val="FFC000"/>
                </a:solidFill>
                <a:latin typeface="Calibri" pitchFamily="34" charset="0"/>
              </a:rPr>
              <a:t>Comments? Questions?</a:t>
            </a:r>
          </a:p>
        </p:txBody>
      </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0"/>
            <a:ext cx="7772400" cy="1143000"/>
          </a:xfrm>
        </p:spPr>
        <p:txBody>
          <a:bodyPr/>
          <a:lstStyle/>
          <a:p>
            <a:pPr eaLnBrk="1" hangingPunct="1"/>
            <a:r>
              <a:rPr lang="en-US" sz="4000" b="1" smtClean="0">
                <a:solidFill>
                  <a:srgbClr val="FFC000"/>
                </a:solidFill>
                <a:latin typeface="Calibri" pitchFamily="34" charset="0"/>
              </a:rPr>
              <a:t>Recap of Last Meeting</a:t>
            </a:r>
          </a:p>
        </p:txBody>
      </p:sp>
      <p:sp>
        <p:nvSpPr>
          <p:cNvPr id="10243" name="Rectangle 3"/>
          <p:cNvSpPr>
            <a:spLocks noGrp="1" noChangeArrowheads="1"/>
          </p:cNvSpPr>
          <p:nvPr>
            <p:ph type="body" idx="1"/>
          </p:nvPr>
        </p:nvSpPr>
        <p:spPr>
          <a:xfrm>
            <a:off x="463550" y="1443038"/>
            <a:ext cx="8318500" cy="4648200"/>
          </a:xfrm>
        </p:spPr>
        <p:txBody>
          <a:bodyPr/>
          <a:lstStyle/>
          <a:p>
            <a:pPr eaLnBrk="1" hangingPunct="1">
              <a:spcAft>
                <a:spcPct val="60000"/>
              </a:spcAft>
              <a:buClr>
                <a:schemeClr val="folHlink"/>
              </a:buClr>
              <a:buSzPct val="100000"/>
              <a:buFont typeface="Arial" pitchFamily="34" charset="0"/>
              <a:buChar char="•"/>
            </a:pPr>
            <a:r>
              <a:rPr lang="en-US" sz="2800" dirty="0" smtClean="0">
                <a:latin typeface="Calibri" pitchFamily="34" charset="0"/>
                <a:cs typeface="Times New Roman" pitchFamily="18" charset="0"/>
              </a:rPr>
              <a:t>Discussed NNE conceptual framework</a:t>
            </a:r>
          </a:p>
          <a:p>
            <a:pPr eaLnBrk="1" hangingPunct="1">
              <a:spcAft>
                <a:spcPct val="60000"/>
              </a:spcAft>
              <a:buClr>
                <a:schemeClr val="folHlink"/>
              </a:buClr>
              <a:buSzPct val="100000"/>
              <a:buFont typeface="Arial" pitchFamily="34" charset="0"/>
              <a:buChar char="•"/>
            </a:pPr>
            <a:r>
              <a:rPr lang="en-US" sz="2800" dirty="0" smtClean="0">
                <a:latin typeface="Calibri" pitchFamily="34" charset="0"/>
                <a:cs typeface="Times New Roman" pitchFamily="18" charset="0"/>
              </a:rPr>
              <a:t>Discussed criteria for selection of NNE indicators for SF Bay</a:t>
            </a:r>
          </a:p>
          <a:p>
            <a:pPr eaLnBrk="1" hangingPunct="1">
              <a:spcAft>
                <a:spcPct val="60000"/>
              </a:spcAft>
              <a:buClr>
                <a:schemeClr val="folHlink"/>
              </a:buClr>
              <a:buSzPct val="100000"/>
              <a:buFont typeface="Arial" pitchFamily="34" charset="0"/>
              <a:buChar char="•"/>
            </a:pPr>
            <a:r>
              <a:rPr lang="en-US" sz="2800" dirty="0" smtClean="0">
                <a:latin typeface="Calibri" pitchFamily="34" charset="0"/>
                <a:cs typeface="Times New Roman" pitchFamily="18" charset="0"/>
              </a:rPr>
              <a:t>Stakeholders provided feedback on preliminary list of NNE indicators used for review</a:t>
            </a:r>
          </a:p>
        </p:txBody>
      </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0"/>
            <a:ext cx="7772400" cy="1143000"/>
          </a:xfrm>
        </p:spPr>
        <p:txBody>
          <a:bodyPr/>
          <a:lstStyle/>
          <a:p>
            <a:pPr eaLnBrk="1" hangingPunct="1"/>
            <a:r>
              <a:rPr lang="en-US" sz="3600" b="1" smtClean="0">
                <a:solidFill>
                  <a:srgbClr val="FFC000"/>
                </a:solidFill>
                <a:latin typeface="Calibri" pitchFamily="34" charset="0"/>
              </a:rPr>
              <a:t>Meeting Goals</a:t>
            </a:r>
          </a:p>
        </p:txBody>
      </p:sp>
      <p:sp>
        <p:nvSpPr>
          <p:cNvPr id="11267" name="Rectangle 3"/>
          <p:cNvSpPr>
            <a:spLocks noGrp="1" noChangeArrowheads="1"/>
          </p:cNvSpPr>
          <p:nvPr>
            <p:ph type="body" idx="1"/>
          </p:nvPr>
        </p:nvSpPr>
        <p:spPr>
          <a:xfrm>
            <a:off x="463550" y="1443038"/>
            <a:ext cx="8318500" cy="4648200"/>
          </a:xfrm>
        </p:spPr>
        <p:txBody>
          <a:bodyPr/>
          <a:lstStyle/>
          <a:p>
            <a:pPr eaLnBrk="1" hangingPunct="1">
              <a:spcAft>
                <a:spcPct val="60000"/>
              </a:spcAft>
              <a:buClr>
                <a:schemeClr val="folHlink"/>
              </a:buClr>
              <a:buSzPct val="100000"/>
              <a:buFont typeface="Arial" charset="0"/>
              <a:buChar char="•"/>
            </a:pPr>
            <a:r>
              <a:rPr lang="en-US" sz="2800" dirty="0" smtClean="0">
                <a:latin typeface="Calibri" pitchFamily="34" charset="0"/>
                <a:cs typeface="Times New Roman" pitchFamily="18" charset="0"/>
              </a:rPr>
              <a:t>Agree on criteria for selection of Science Advisory Panel members and provide feedback on candidates</a:t>
            </a:r>
          </a:p>
          <a:p>
            <a:pPr eaLnBrk="1" hangingPunct="1">
              <a:spcAft>
                <a:spcPct val="60000"/>
              </a:spcAft>
              <a:buClr>
                <a:schemeClr val="folHlink"/>
              </a:buClr>
              <a:buSzPct val="100000"/>
              <a:buFont typeface="Arial" charset="0"/>
              <a:buChar char="•"/>
            </a:pPr>
            <a:r>
              <a:rPr lang="en-US" sz="2800" dirty="0" smtClean="0">
                <a:latin typeface="Calibri" pitchFamily="34" charset="0"/>
                <a:cs typeface="Times New Roman" pitchFamily="18" charset="0"/>
              </a:rPr>
              <a:t>Solicit SAG feedback on SF Bay NNE literature review and data gaps report</a:t>
            </a:r>
          </a:p>
          <a:p>
            <a:pPr eaLnBrk="1" hangingPunct="1">
              <a:spcAft>
                <a:spcPct val="60000"/>
              </a:spcAft>
              <a:buClr>
                <a:schemeClr val="folHlink"/>
              </a:buClr>
              <a:buSzPct val="100000"/>
              <a:buFont typeface="Arial" charset="0"/>
              <a:buChar char="•"/>
            </a:pPr>
            <a:r>
              <a:rPr lang="en-US" sz="2800" dirty="0" smtClean="0">
                <a:latin typeface="Calibri" pitchFamily="34" charset="0"/>
                <a:cs typeface="Times New Roman" pitchFamily="18" charset="0"/>
              </a:rPr>
              <a:t>Solicit SAG input on scope of SF Bay NNE workplan </a:t>
            </a:r>
          </a:p>
        </p:txBody>
      </p:sp>
      <p:sp>
        <p:nvSpPr>
          <p:cNvPr id="2" name="Slide Number Placeholder 1"/>
          <p:cNvSpPr>
            <a:spLocks noGrp="1"/>
          </p:cNvSpPr>
          <p:nvPr>
            <p:ph type="sldNum" sz="quarter" idx="12"/>
          </p:nvPr>
        </p:nvSpPr>
        <p:spPr/>
        <p:txBody>
          <a:bodyPr/>
          <a:lstStyle/>
          <a:p>
            <a:pPr>
              <a:defRPr/>
            </a:pPr>
            <a:fld id="{43F71CFF-EE94-401E-9434-0E40959C7EA0}"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RAM design">
  <a:themeElements>
    <a:clrScheme name="CRA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CRAM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400" b="1" i="0" u="none" strike="noStrike" cap="none" normalizeH="0" baseline="0" smtClean="0">
            <a:ln>
              <a:noFill/>
            </a:ln>
            <a:solidFill>
              <a:srgbClr val="FFFF66"/>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400" b="1" i="0" u="none" strike="noStrike" cap="none" normalizeH="0" baseline="0" smtClean="0">
            <a:ln>
              <a:noFill/>
            </a:ln>
            <a:solidFill>
              <a:srgbClr val="FFFF66"/>
            </a:solidFill>
            <a:effectLst/>
            <a:latin typeface="Trebuchet MS" pitchFamily="34" charset="0"/>
          </a:defRPr>
        </a:defPPr>
      </a:lstStyle>
    </a:lnDef>
  </a:objectDefaults>
  <a:extraClrSchemeLst>
    <a:extraClrScheme>
      <a:clrScheme name="CRA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RA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RA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RA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RA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RA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RA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RA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RA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RA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RA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RA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RAM design">
  <a:themeElements>
    <a:clrScheme name="1_CRA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1_CRAM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RA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RA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RA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RA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RA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RA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RA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RA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RA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RA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RA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RA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20801</TotalTime>
  <Words>4929</Words>
  <Application>Microsoft Office PowerPoint</Application>
  <PresentationFormat>On-screen Show (4:3)</PresentationFormat>
  <Paragraphs>714</Paragraphs>
  <Slides>79</Slides>
  <Notes>79</Notes>
  <HiddenSlides>0</HiddenSlides>
  <MMClips>0</MMClips>
  <ScaleCrop>false</ScaleCrop>
  <HeadingPairs>
    <vt:vector size="4" baseType="variant">
      <vt:variant>
        <vt:lpstr>Theme</vt:lpstr>
      </vt:variant>
      <vt:variant>
        <vt:i4>2</vt:i4>
      </vt:variant>
      <vt:variant>
        <vt:lpstr>Slide Titles</vt:lpstr>
      </vt:variant>
      <vt:variant>
        <vt:i4>79</vt:i4>
      </vt:variant>
    </vt:vector>
  </HeadingPairs>
  <TitlesOfParts>
    <vt:vector size="81" baseType="lpstr">
      <vt:lpstr>CRAM design</vt:lpstr>
      <vt:lpstr>1_CRAM design</vt:lpstr>
      <vt:lpstr>Estuarine Nutrient Numeric Endpoint   San Francisco Bay Stakeholder Advisory Group  (SF Bay SAG) Meeting    May 20, 2011, 10-3:30 </vt:lpstr>
      <vt:lpstr> Context for Today’s Meeting</vt:lpstr>
      <vt:lpstr> NNE In San Francisco Bay:  Where is This Going??</vt:lpstr>
      <vt:lpstr>Developing NNE Workplan for SF Bay-Process</vt:lpstr>
      <vt:lpstr>PowerPoint Presentation</vt:lpstr>
      <vt:lpstr>PowerPoint Presentation</vt:lpstr>
      <vt:lpstr> SF Bay Technical Advisory Team Members</vt:lpstr>
      <vt:lpstr>Recap of Last Meeting</vt:lpstr>
      <vt:lpstr>Meeting Goals</vt:lpstr>
      <vt:lpstr>Project Organization- SF Bay </vt:lpstr>
      <vt:lpstr>Context for Today’s Discussion on Science Advisory Panel</vt:lpstr>
      <vt:lpstr>Process for Candidate SAP Member Selection</vt:lpstr>
      <vt:lpstr>Suggested Criteria for SAP Members</vt:lpstr>
      <vt:lpstr>Discussion of Candidate SAB Members:   Aquatic Ecology, Nutrient Biogeochemistry, and Management of Eutrophication</vt:lpstr>
      <vt:lpstr>Discussion of Candidate SAB Members:   Development/Application of Dynamic Simulation Models</vt:lpstr>
      <vt:lpstr>Discussion of Candidate SAB Members:   Development of Nutrient-Related Water Quality Objectives</vt:lpstr>
      <vt:lpstr>Meeting Goals</vt:lpstr>
      <vt:lpstr>PowerPoint Presentation</vt:lpstr>
      <vt:lpstr>SAG Guidance on Literature Review</vt:lpstr>
      <vt:lpstr>Literature Review Outline</vt:lpstr>
      <vt:lpstr>PowerPoint Presentation</vt:lpstr>
      <vt:lpstr>PowerPoint Presentation</vt:lpstr>
      <vt:lpstr>Appropriate Indicators Will Vary By Habitat Type</vt:lpstr>
      <vt:lpstr>PowerPoint Presentation</vt:lpstr>
      <vt:lpstr>PowerPoint Presentation</vt:lpstr>
      <vt:lpstr>Conceptual Model: Linking Nutrients, Ecological Response, &amp; Beneficial Uses   Co-factors modulate ecological response</vt:lpstr>
      <vt:lpstr>Estuarine NNE Framework:  Candidate Indicators</vt:lpstr>
      <vt:lpstr>Short List of Candidate Indicators, Based on TAT Review</vt:lpstr>
      <vt:lpstr>Summary of Review:         Dissolved Oxygen and Phytoplankton</vt:lpstr>
      <vt:lpstr>Summary of Review:         Ammonium, Urea and Light Attenuation</vt:lpstr>
      <vt:lpstr>Summary of Review:         Macroalgae, Epiphyte Load, &amp; Macrobenthos</vt:lpstr>
      <vt:lpstr>PowerPoint Presentation</vt:lpstr>
      <vt:lpstr>PowerPoint Presentation</vt:lpstr>
      <vt:lpstr>PowerPoint Presentation</vt:lpstr>
      <vt:lpstr>PowerPoint Presentation</vt:lpstr>
      <vt:lpstr>PowerPoint Presentation</vt:lpstr>
      <vt:lpstr>PowerPoint Presentation</vt:lpstr>
      <vt:lpstr>Data Available to Make Assessment of Eutrophication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Nutrient Sources and Pathways</vt:lpstr>
      <vt:lpstr>PowerPoint Presentation</vt:lpstr>
      <vt:lpstr>PowerPoint Presentation</vt:lpstr>
      <vt:lpstr>PowerPoint Presentation</vt:lpstr>
      <vt:lpstr>PowerPoint Presentation</vt:lpstr>
      <vt:lpstr>PowerPoint Presentation</vt:lpstr>
      <vt:lpstr>PowerPoint Presentation</vt:lpstr>
      <vt:lpstr>Data Gaps and Next Steps:  Primary Indicators in Subtidal Habitat</vt:lpstr>
      <vt:lpstr>Data Gaps and Next Steps: Supporting &amp;       Co-factors Indicators in Subtidal Habitat</vt:lpstr>
      <vt:lpstr>Data Gaps and Next Steps: Primary and Supporting Indicators in Seagrass Habitat</vt:lpstr>
      <vt:lpstr>Data Gaps and Next Steps: Primary and Supporting Indicators in Intertidal Flat Habitat</vt:lpstr>
      <vt:lpstr>Data Gaps and Next Steps: Primary and Supporting Indicators in Tidally Muted Habitat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Meeting Goals</vt:lpstr>
      <vt:lpstr>PowerPoint Presentation</vt:lpstr>
      <vt:lpstr>Discussion on Development of Workplan</vt:lpstr>
      <vt:lpstr>Wrap Up and Next Steps</vt:lpstr>
      <vt:lpstr>Comments? Questions?</vt:lpstr>
    </vt:vector>
  </TitlesOfParts>
  <Company>HBHRCD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 CRAM Prelim Results - 25 Apr 08 FINAL</dc:title>
  <dc:creator>Chad Roberts</dc:creator>
  <cp:lastModifiedBy>Lester McKee</cp:lastModifiedBy>
  <cp:revision>509</cp:revision>
  <dcterms:created xsi:type="dcterms:W3CDTF">2006-04-19T21:35:55Z</dcterms:created>
  <dcterms:modified xsi:type="dcterms:W3CDTF">2011-05-20T16:59:54Z</dcterms:modified>
</cp:coreProperties>
</file>